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256" r:id="rId2"/>
    <p:sldId id="264" r:id="rId3"/>
    <p:sldId id="258" r:id="rId4"/>
    <p:sldId id="279" r:id="rId5"/>
    <p:sldId id="280" r:id="rId6"/>
    <p:sldId id="281" r:id="rId7"/>
    <p:sldId id="282" r:id="rId8"/>
    <p:sldId id="283" r:id="rId9"/>
    <p:sldId id="259" r:id="rId10"/>
    <p:sldId id="257" r:id="rId11"/>
    <p:sldId id="265" r:id="rId12"/>
    <p:sldId id="266" r:id="rId13"/>
    <p:sldId id="267" r:id="rId14"/>
    <p:sldId id="268" r:id="rId15"/>
    <p:sldId id="269" r:id="rId16"/>
    <p:sldId id="284" r:id="rId17"/>
    <p:sldId id="285" r:id="rId18"/>
    <p:sldId id="290" r:id="rId19"/>
    <p:sldId id="291" r:id="rId20"/>
    <p:sldId id="292" r:id="rId21"/>
    <p:sldId id="293" r:id="rId22"/>
    <p:sldId id="294" r:id="rId23"/>
    <p:sldId id="295" r:id="rId24"/>
    <p:sldId id="299" r:id="rId25"/>
    <p:sldId id="298" r:id="rId26"/>
    <p:sldId id="297" r:id="rId27"/>
    <p:sldId id="262" r:id="rId28"/>
    <p:sldId id="296" r:id="rId29"/>
    <p:sldId id="305" r:id="rId30"/>
    <p:sldId id="304" r:id="rId31"/>
    <p:sldId id="306" r:id="rId32"/>
    <p:sldId id="301" r:id="rId33"/>
    <p:sldId id="303" r:id="rId34"/>
    <p:sldId id="302" r:id="rId35"/>
    <p:sldId id="307" r:id="rId36"/>
    <p:sldId id="300" r:id="rId37"/>
    <p:sldId id="278" r:id="rId3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3" d="100"/>
          <a:sy n="93" d="100"/>
        </p:scale>
        <p:origin x="-1602"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D3C95B7-E2D0-417C-881A-811C883D5E8C}" type="datetimeFigureOut">
              <a:rPr lang="en-US" smtClean="0"/>
              <a:t>8/8/2014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FA99BAA-3CD0-4595-A6AB-99E6AE20E145}" type="slidenum">
              <a:rPr lang="en-US" smtClean="0"/>
              <a:t>‹#›</a:t>
            </a:fld>
            <a:endParaRPr lang="en-US"/>
          </a:p>
        </p:txBody>
      </p:sp>
    </p:spTree>
    <p:extLst>
      <p:ext uri="{BB962C8B-B14F-4D97-AF65-F5344CB8AC3E}">
        <p14:creationId xmlns:p14="http://schemas.microsoft.com/office/powerpoint/2010/main" val="1473839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2C27C4F-D0C4-4BF2-B121-A106E3A9309A}" type="datetimeFigureOut">
              <a:rPr lang="en-US" smtClean="0"/>
              <a:t>8/8/2014</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74E9C225-FBFB-446F-B81B-475655FA0421}" type="slidenum">
              <a:rPr lang="en-US" smtClean="0"/>
              <a:t>‹#›</a:t>
            </a:fld>
            <a:endParaRPr lang="en-US"/>
          </a:p>
        </p:txBody>
      </p:sp>
    </p:spTree>
    <p:extLst>
      <p:ext uri="{BB962C8B-B14F-4D97-AF65-F5344CB8AC3E}">
        <p14:creationId xmlns:p14="http://schemas.microsoft.com/office/powerpoint/2010/main" val="526889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a:t>
            </a:fld>
            <a:endParaRPr lang="en-US"/>
          </a:p>
        </p:txBody>
      </p:sp>
    </p:spTree>
    <p:extLst>
      <p:ext uri="{BB962C8B-B14F-4D97-AF65-F5344CB8AC3E}">
        <p14:creationId xmlns:p14="http://schemas.microsoft.com/office/powerpoint/2010/main" val="4168649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10</a:t>
            </a:fld>
            <a:endParaRPr lang="en-US"/>
          </a:p>
        </p:txBody>
      </p:sp>
    </p:spTree>
    <p:extLst>
      <p:ext uri="{BB962C8B-B14F-4D97-AF65-F5344CB8AC3E}">
        <p14:creationId xmlns:p14="http://schemas.microsoft.com/office/powerpoint/2010/main" val="1154363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11</a:t>
            </a:fld>
            <a:endParaRPr lang="en-US"/>
          </a:p>
        </p:txBody>
      </p:sp>
    </p:spTree>
    <p:extLst>
      <p:ext uri="{BB962C8B-B14F-4D97-AF65-F5344CB8AC3E}">
        <p14:creationId xmlns:p14="http://schemas.microsoft.com/office/powerpoint/2010/main" val="2948563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12</a:t>
            </a:fld>
            <a:endParaRPr lang="en-US"/>
          </a:p>
        </p:txBody>
      </p:sp>
    </p:spTree>
    <p:extLst>
      <p:ext uri="{BB962C8B-B14F-4D97-AF65-F5344CB8AC3E}">
        <p14:creationId xmlns:p14="http://schemas.microsoft.com/office/powerpoint/2010/main" val="2782889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13</a:t>
            </a:fld>
            <a:endParaRPr lang="en-US"/>
          </a:p>
        </p:txBody>
      </p:sp>
    </p:spTree>
    <p:extLst>
      <p:ext uri="{BB962C8B-B14F-4D97-AF65-F5344CB8AC3E}">
        <p14:creationId xmlns:p14="http://schemas.microsoft.com/office/powerpoint/2010/main" val="550800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14</a:t>
            </a:fld>
            <a:endParaRPr lang="en-US"/>
          </a:p>
        </p:txBody>
      </p:sp>
    </p:spTree>
    <p:extLst>
      <p:ext uri="{BB962C8B-B14F-4D97-AF65-F5344CB8AC3E}">
        <p14:creationId xmlns:p14="http://schemas.microsoft.com/office/powerpoint/2010/main" val="28187037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15</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16</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17</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18</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19</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a:t>
            </a:fld>
            <a:endParaRPr lang="en-US"/>
          </a:p>
        </p:txBody>
      </p:sp>
    </p:spTree>
    <p:extLst>
      <p:ext uri="{BB962C8B-B14F-4D97-AF65-F5344CB8AC3E}">
        <p14:creationId xmlns:p14="http://schemas.microsoft.com/office/powerpoint/2010/main" val="16179899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20</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21</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9C225-FBFB-446F-B81B-475655FA0421}" type="slidenum">
              <a:rPr lang="en-US" smtClean="0"/>
              <a:t>22</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23</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24</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25</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26</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27</a:t>
            </a:fld>
            <a:endParaRPr lang="en-US"/>
          </a:p>
        </p:txBody>
      </p:sp>
    </p:spTree>
    <p:extLst>
      <p:ext uri="{BB962C8B-B14F-4D97-AF65-F5344CB8AC3E}">
        <p14:creationId xmlns:p14="http://schemas.microsoft.com/office/powerpoint/2010/main" val="23226034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28</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29</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30</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31</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32</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33</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34</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35</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36</a:t>
            </a:fld>
            <a:endParaRPr lang="en-US"/>
          </a:p>
        </p:txBody>
      </p:sp>
    </p:spTree>
    <p:extLst>
      <p:ext uri="{BB962C8B-B14F-4D97-AF65-F5344CB8AC3E}">
        <p14:creationId xmlns:p14="http://schemas.microsoft.com/office/powerpoint/2010/main" val="2113522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37</a:t>
            </a:fld>
            <a:endParaRPr lang="en-US"/>
          </a:p>
        </p:txBody>
      </p:sp>
    </p:spTree>
    <p:extLst>
      <p:ext uri="{BB962C8B-B14F-4D97-AF65-F5344CB8AC3E}">
        <p14:creationId xmlns:p14="http://schemas.microsoft.com/office/powerpoint/2010/main" val="1929147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4</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5</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6</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7</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8</a:t>
            </a:fld>
            <a:endParaRPr lang="en-US"/>
          </a:p>
        </p:txBody>
      </p:sp>
    </p:spTree>
    <p:extLst>
      <p:ext uri="{BB962C8B-B14F-4D97-AF65-F5344CB8AC3E}">
        <p14:creationId xmlns:p14="http://schemas.microsoft.com/office/powerpoint/2010/main" val="4080386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E9C225-FBFB-446F-B81B-475655FA0421}" type="slidenum">
              <a:rPr lang="en-US" smtClean="0"/>
              <a:t>9</a:t>
            </a:fld>
            <a:endParaRPr lang="en-US"/>
          </a:p>
        </p:txBody>
      </p:sp>
    </p:spTree>
    <p:extLst>
      <p:ext uri="{BB962C8B-B14F-4D97-AF65-F5344CB8AC3E}">
        <p14:creationId xmlns:p14="http://schemas.microsoft.com/office/powerpoint/2010/main" val="1177474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A5C350-360A-490B-ACF1-2600FED2C597}"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Digranes, OCU Assessment 2014</a:t>
            </a:r>
            <a:endParaRPr lang="en-US"/>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1868810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F0899C-4F24-4A64-A39C-02823754F1E0}"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Digranes, OCU Assessment 2014</a:t>
            </a:r>
            <a:endParaRPr lang="en-US"/>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45192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8083F3-64EA-424E-AC2B-98BE4C0461E0}"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Digranes, OCU Assessment 2014</a:t>
            </a:r>
            <a:endParaRPr lang="en-US"/>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143065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CA9C8E-5FC7-4EBA-BE41-6073722ADFFD}"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Digranes, OCU Assessment 2014</a:t>
            </a:r>
            <a:endParaRPr lang="en-US"/>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68099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5D17F-1774-4ED0-B999-5325AE2EA3BB}" type="datetime1">
              <a:rPr lang="en-US" smtClean="0"/>
              <a:t>8/8/2014</a:t>
            </a:fld>
            <a:endParaRPr lang="en-US"/>
          </a:p>
        </p:txBody>
      </p:sp>
      <p:sp>
        <p:nvSpPr>
          <p:cNvPr id="5" name="Footer Placeholder 4"/>
          <p:cNvSpPr>
            <a:spLocks noGrp="1"/>
          </p:cNvSpPr>
          <p:nvPr>
            <p:ph type="ftr" sz="quarter" idx="11"/>
          </p:nvPr>
        </p:nvSpPr>
        <p:spPr/>
        <p:txBody>
          <a:bodyPr/>
          <a:lstStyle/>
          <a:p>
            <a:r>
              <a:rPr lang="en-US" smtClean="0"/>
              <a:t>Digranes, OCU Assessment 2014</a:t>
            </a:r>
            <a:endParaRPr lang="en-US"/>
          </a:p>
        </p:txBody>
      </p:sp>
      <p:sp>
        <p:nvSpPr>
          <p:cNvPr id="6" name="Slide Number Placeholder 5"/>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20769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3E7EA0-C7EB-452C-A175-2D1F17DB4708}"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Digranes, OCU Assessment 2014</a:t>
            </a:r>
            <a:endParaRPr lang="en-US"/>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658220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358BC-A127-4112-99D1-DF5C0F316D68}" type="datetime1">
              <a:rPr lang="en-US" smtClean="0"/>
              <a:t>8/8/2014</a:t>
            </a:fld>
            <a:endParaRPr lang="en-US"/>
          </a:p>
        </p:txBody>
      </p:sp>
      <p:sp>
        <p:nvSpPr>
          <p:cNvPr id="8" name="Footer Placeholder 7"/>
          <p:cNvSpPr>
            <a:spLocks noGrp="1"/>
          </p:cNvSpPr>
          <p:nvPr>
            <p:ph type="ftr" sz="quarter" idx="11"/>
          </p:nvPr>
        </p:nvSpPr>
        <p:spPr/>
        <p:txBody>
          <a:bodyPr/>
          <a:lstStyle/>
          <a:p>
            <a:r>
              <a:rPr lang="en-US" smtClean="0"/>
              <a:t>Digranes, OCU Assessment 2014</a:t>
            </a:r>
            <a:endParaRPr lang="en-US"/>
          </a:p>
        </p:txBody>
      </p:sp>
      <p:sp>
        <p:nvSpPr>
          <p:cNvPr id="9" name="Slide Number Placeholder 8"/>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2819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DCEDB0-4AB4-4710-8746-685B3AA2FF8F}" type="datetime1">
              <a:rPr lang="en-US" smtClean="0"/>
              <a:t>8/8/2014</a:t>
            </a:fld>
            <a:endParaRPr lang="en-US"/>
          </a:p>
        </p:txBody>
      </p:sp>
      <p:sp>
        <p:nvSpPr>
          <p:cNvPr id="4" name="Footer Placeholder 3"/>
          <p:cNvSpPr>
            <a:spLocks noGrp="1"/>
          </p:cNvSpPr>
          <p:nvPr>
            <p:ph type="ftr" sz="quarter" idx="11"/>
          </p:nvPr>
        </p:nvSpPr>
        <p:spPr/>
        <p:txBody>
          <a:bodyPr/>
          <a:lstStyle/>
          <a:p>
            <a:r>
              <a:rPr lang="en-US" smtClean="0"/>
              <a:t>Digranes, OCU Assessment 2014</a:t>
            </a:r>
            <a:endParaRPr lang="en-US"/>
          </a:p>
        </p:txBody>
      </p:sp>
      <p:sp>
        <p:nvSpPr>
          <p:cNvPr id="5" name="Slide Number Placeholder 4"/>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26334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F151D-DEBF-4E35-B958-253FE79389B3}" type="datetime1">
              <a:rPr lang="en-US" smtClean="0"/>
              <a:t>8/8/2014</a:t>
            </a:fld>
            <a:endParaRPr lang="en-US"/>
          </a:p>
        </p:txBody>
      </p:sp>
      <p:sp>
        <p:nvSpPr>
          <p:cNvPr id="3" name="Footer Placeholder 2"/>
          <p:cNvSpPr>
            <a:spLocks noGrp="1"/>
          </p:cNvSpPr>
          <p:nvPr>
            <p:ph type="ftr" sz="quarter" idx="11"/>
          </p:nvPr>
        </p:nvSpPr>
        <p:spPr/>
        <p:txBody>
          <a:bodyPr/>
          <a:lstStyle/>
          <a:p>
            <a:r>
              <a:rPr lang="en-US" smtClean="0"/>
              <a:t>Digranes, OCU Assessment 2014</a:t>
            </a:r>
            <a:endParaRPr lang="en-US"/>
          </a:p>
        </p:txBody>
      </p:sp>
      <p:sp>
        <p:nvSpPr>
          <p:cNvPr id="4" name="Slide Number Placeholder 3"/>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177564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FDFE9-DF9E-42D6-BCDF-942F06188C5B}"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Digranes, OCU Assessment 2014</a:t>
            </a:r>
            <a:endParaRPr lang="en-US"/>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139232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3B4A3E-1440-4F11-8248-75CF6CD77AF0}" type="datetime1">
              <a:rPr lang="en-US" smtClean="0"/>
              <a:t>8/8/2014</a:t>
            </a:fld>
            <a:endParaRPr lang="en-US"/>
          </a:p>
        </p:txBody>
      </p:sp>
      <p:sp>
        <p:nvSpPr>
          <p:cNvPr id="6" name="Footer Placeholder 5"/>
          <p:cNvSpPr>
            <a:spLocks noGrp="1"/>
          </p:cNvSpPr>
          <p:nvPr>
            <p:ph type="ftr" sz="quarter" idx="11"/>
          </p:nvPr>
        </p:nvSpPr>
        <p:spPr/>
        <p:txBody>
          <a:bodyPr/>
          <a:lstStyle/>
          <a:p>
            <a:r>
              <a:rPr lang="en-US" smtClean="0"/>
              <a:t>Digranes, OCU Assessment 2014</a:t>
            </a:r>
            <a:endParaRPr lang="en-US"/>
          </a:p>
        </p:txBody>
      </p:sp>
      <p:sp>
        <p:nvSpPr>
          <p:cNvPr id="7" name="Slide Number Placeholder 6"/>
          <p:cNvSpPr>
            <a:spLocks noGrp="1"/>
          </p:cNvSpPr>
          <p:nvPr>
            <p:ph type="sldNum" sz="quarter" idx="12"/>
          </p:nvPr>
        </p:nvSpPr>
        <p:spPr/>
        <p:txBody>
          <a:bodyPr/>
          <a:lstStyle/>
          <a:p>
            <a:fld id="{478E76C6-0F40-4EA9-912A-8B0B16DD22E8}" type="slidenum">
              <a:rPr lang="en-US" smtClean="0"/>
              <a:t>‹#›</a:t>
            </a:fld>
            <a:endParaRPr lang="en-US"/>
          </a:p>
        </p:txBody>
      </p:sp>
    </p:spTree>
    <p:extLst>
      <p:ext uri="{BB962C8B-B14F-4D97-AF65-F5344CB8AC3E}">
        <p14:creationId xmlns:p14="http://schemas.microsoft.com/office/powerpoint/2010/main" val="3380229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11CB3F-B6CA-4DE7-ADA1-E3472CD2507C}" type="datetime1">
              <a:rPr lang="en-US" smtClean="0"/>
              <a:t>8/8/2014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Digranes, OCU Assessment 2014</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E76C6-0F40-4EA9-912A-8B0B16DD22E8}" type="slidenum">
              <a:rPr lang="en-US" smtClean="0"/>
              <a:t>‹#›</a:t>
            </a:fld>
            <a:endParaRPr lang="en-US"/>
          </a:p>
        </p:txBody>
      </p:sp>
    </p:spTree>
    <p:extLst>
      <p:ext uri="{BB962C8B-B14F-4D97-AF65-F5344CB8AC3E}">
        <p14:creationId xmlns:p14="http://schemas.microsoft.com/office/powerpoint/2010/main" val="411707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3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3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ncahl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762250"/>
          </a:xfrm>
        </p:spPr>
        <p:txBody>
          <a:bodyPr>
            <a:normAutofit/>
          </a:bodyPr>
          <a:lstStyle/>
          <a:p>
            <a:r>
              <a:rPr lang="en-US" dirty="0" smtClean="0"/>
              <a:t/>
            </a:r>
            <a:br>
              <a:rPr lang="en-US" dirty="0" smtClean="0"/>
            </a:br>
            <a:r>
              <a:rPr lang="en-US" dirty="0" smtClean="0"/>
              <a:t>Assessment of Student Learning Co-Curricular Programs</a:t>
            </a:r>
            <a:endParaRPr lang="en-US" dirty="0"/>
          </a:p>
        </p:txBody>
      </p:sp>
      <p:sp>
        <p:nvSpPr>
          <p:cNvPr id="3" name="Subtitle 2"/>
          <p:cNvSpPr>
            <a:spLocks noGrp="1"/>
          </p:cNvSpPr>
          <p:nvPr>
            <p:ph type="subTitle" idx="1"/>
          </p:nvPr>
        </p:nvSpPr>
        <p:spPr>
          <a:xfrm>
            <a:off x="1371600" y="3886200"/>
            <a:ext cx="6400800" cy="2590800"/>
          </a:xfrm>
        </p:spPr>
        <p:txBody>
          <a:bodyPr>
            <a:normAutofit fontScale="85000" lnSpcReduction="20000"/>
          </a:bodyPr>
          <a:lstStyle/>
          <a:p>
            <a:endParaRPr lang="en-US" dirty="0" smtClean="0"/>
          </a:p>
          <a:p>
            <a:endParaRPr lang="en-US" dirty="0"/>
          </a:p>
          <a:p>
            <a:endParaRPr lang="en-US" dirty="0" smtClean="0"/>
          </a:p>
          <a:p>
            <a:endParaRPr lang="en-US" dirty="0"/>
          </a:p>
          <a:p>
            <a:r>
              <a:rPr lang="en-US" dirty="0" smtClean="0"/>
              <a:t>Jo Lynn Autry </a:t>
            </a:r>
            <a:r>
              <a:rPr lang="en-US" dirty="0" err="1" smtClean="0"/>
              <a:t>Digranes</a:t>
            </a:r>
            <a:endParaRPr lang="en-US" dirty="0" smtClean="0"/>
          </a:p>
          <a:p>
            <a:r>
              <a:rPr lang="en-US" dirty="0" smtClean="0"/>
              <a:t>Coordinator for Assessment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657600"/>
            <a:ext cx="5970396"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914400" y="1752600"/>
            <a:ext cx="8229600" cy="4525963"/>
          </a:xfrm>
        </p:spPr>
        <p:txBody>
          <a:bodyPr>
            <a:normAutofit lnSpcReduction="10000"/>
          </a:bodyPr>
          <a:lstStyle/>
          <a:p>
            <a:r>
              <a:rPr lang="en-US" dirty="0" smtClean="0"/>
              <a:t>How are your stated student learning outcomes appropriate to your mission, programs, degrees, and students?</a:t>
            </a:r>
          </a:p>
          <a:p>
            <a:pPr lvl="1"/>
            <a:r>
              <a:rPr lang="en-US" dirty="0" smtClean="0"/>
              <a:t>OCU Mission Emphasis</a:t>
            </a:r>
          </a:p>
          <a:p>
            <a:pPr lvl="2"/>
            <a:r>
              <a:rPr lang="en-US" dirty="0" smtClean="0"/>
              <a:t>Scholarship</a:t>
            </a:r>
          </a:p>
          <a:p>
            <a:pPr lvl="2"/>
            <a:r>
              <a:rPr lang="en-US" dirty="0" smtClean="0"/>
              <a:t>Service</a:t>
            </a:r>
          </a:p>
          <a:p>
            <a:pPr lvl="2"/>
            <a:r>
              <a:rPr lang="en-US" dirty="0" smtClean="0"/>
              <a:t>Culturally rich community</a:t>
            </a:r>
          </a:p>
          <a:p>
            <a:pPr lvl="2"/>
            <a:r>
              <a:rPr lang="en-US" dirty="0" smtClean="0"/>
              <a:t>Moral and spiritual development</a:t>
            </a:r>
          </a:p>
          <a:p>
            <a:pPr lvl="2"/>
            <a:r>
              <a:rPr lang="en-US" dirty="0" smtClean="0"/>
              <a:t>Rigorous curriculum</a:t>
            </a:r>
          </a:p>
          <a:p>
            <a:pPr lvl="2"/>
            <a:r>
              <a:rPr lang="en-US" dirty="0" smtClean="0"/>
              <a:t>Effective leaders</a:t>
            </a:r>
          </a:p>
          <a:p>
            <a:endParaRPr lang="en-US" dirty="0"/>
          </a:p>
        </p:txBody>
      </p:sp>
      <p:pic>
        <p:nvPicPr>
          <p:cNvPr id="9218"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jadigranes\AppData\Local\Microsoft\Windows\Temporary Internet Files\Content.IE5\MMKK53L1\MC9002864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3505200"/>
            <a:ext cx="1900428" cy="2413989"/>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269734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457200" y="1828800"/>
            <a:ext cx="8229600" cy="4525963"/>
          </a:xfrm>
        </p:spPr>
        <p:txBody>
          <a:bodyPr/>
          <a:lstStyle/>
          <a:p>
            <a:r>
              <a:rPr lang="en-US" dirty="0" smtClean="0"/>
              <a:t>What evidence do you have that students achieve your stated learning outcomes?</a:t>
            </a:r>
          </a:p>
          <a:p>
            <a:pPr lvl="1"/>
            <a:r>
              <a:rPr lang="en-US" dirty="0" smtClean="0"/>
              <a:t>Stated learning outcomes should be measureable.</a:t>
            </a:r>
          </a:p>
          <a:p>
            <a:pPr lvl="1"/>
            <a:r>
              <a:rPr lang="en-US" dirty="0"/>
              <a:t>D</a:t>
            </a:r>
            <a:r>
              <a:rPr lang="en-US" dirty="0" smtClean="0"/>
              <a:t>ata can come from both direct and indirect measures, but always attempt to incorporate direct assessment.</a:t>
            </a:r>
          </a:p>
          <a:p>
            <a:pPr lvl="1"/>
            <a:endParaRPr lang="en-US" dirty="0" smtClean="0"/>
          </a:p>
          <a:p>
            <a:pPr marL="0" indent="0">
              <a:buNone/>
            </a:pPr>
            <a:endParaRPr lang="en-US" dirty="0"/>
          </a:p>
        </p:txBody>
      </p:sp>
      <p:pic>
        <p:nvPicPr>
          <p:cNvPr id="1024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3340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jadigranes\AppData\Local\Microsoft\Windows\Temporary Internet Files\Content.IE5\G3LT4QH3\MC90044129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9588" y="3761014"/>
            <a:ext cx="3145971" cy="3145971"/>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044399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In what ways do you analyze and use evidence of student learning?</a:t>
            </a:r>
          </a:p>
          <a:p>
            <a:pPr lvl="1"/>
            <a:r>
              <a:rPr lang="en-US" dirty="0" smtClean="0"/>
              <a:t>Use multiple measures of direct and indirect assessment. (Grades </a:t>
            </a:r>
            <a:r>
              <a:rPr lang="en-US" smtClean="0"/>
              <a:t>are typically not </a:t>
            </a:r>
            <a:r>
              <a:rPr lang="en-US" dirty="0" smtClean="0"/>
              <a:t>adequate measures.)</a:t>
            </a:r>
          </a:p>
          <a:p>
            <a:pPr lvl="1"/>
            <a:r>
              <a:rPr lang="en-US" dirty="0" smtClean="0"/>
              <a:t>Do you utilize evidence for reflecting upon program outcomes?</a:t>
            </a:r>
          </a:p>
          <a:p>
            <a:pPr lvl="1"/>
            <a:r>
              <a:rPr lang="en-US" dirty="0" smtClean="0"/>
              <a:t>Do you utilize evidence for indication of student learning?</a:t>
            </a:r>
          </a:p>
          <a:p>
            <a:pPr lvl="1"/>
            <a:r>
              <a:rPr lang="en-US" dirty="0" smtClean="0"/>
              <a:t>Do you utilize evidence for planning and change?</a:t>
            </a:r>
          </a:p>
          <a:p>
            <a:pPr lvl="1"/>
            <a:endParaRPr lang="en-US" dirty="0" smtClean="0"/>
          </a:p>
          <a:p>
            <a:endParaRPr lang="en-US" dirty="0" smtClean="0"/>
          </a:p>
          <a:p>
            <a:endParaRPr lang="en-US" dirty="0"/>
          </a:p>
        </p:txBody>
      </p:sp>
      <p:pic>
        <p:nvPicPr>
          <p:cNvPr id="17410"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57" y="55626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457807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r>
              <a:rPr lang="en-US" dirty="0" smtClean="0"/>
              <a:t>How do you ensure shared responsibility for student learning and for assessment of student learning?</a:t>
            </a:r>
          </a:p>
          <a:p>
            <a:pPr lvl="1"/>
            <a:r>
              <a:rPr lang="en-US" dirty="0" smtClean="0"/>
              <a:t>How many faculty/staff  members are involved?</a:t>
            </a:r>
          </a:p>
          <a:p>
            <a:pPr lvl="1"/>
            <a:r>
              <a:rPr lang="en-US" dirty="0" smtClean="0"/>
              <a:t>How many courses/programs are assessed?</a:t>
            </a:r>
          </a:p>
          <a:p>
            <a:pPr lvl="1"/>
            <a:r>
              <a:rPr lang="en-US" dirty="0" smtClean="0"/>
              <a:t>How many students are assessed?</a:t>
            </a:r>
          </a:p>
          <a:p>
            <a:pPr lvl="1"/>
            <a:r>
              <a:rPr lang="en-US" dirty="0" smtClean="0"/>
              <a:t>How often are learning outcomes assessed?</a:t>
            </a:r>
          </a:p>
          <a:p>
            <a:pPr lvl="1"/>
            <a:r>
              <a:rPr lang="en-US" dirty="0" smtClean="0"/>
              <a:t>Are external stakeholders involved in assessment, such as in service learning or internships?</a:t>
            </a:r>
          </a:p>
          <a:p>
            <a:endParaRPr lang="en-US" dirty="0"/>
          </a:p>
        </p:txBody>
      </p:sp>
      <p:pic>
        <p:nvPicPr>
          <p:cNvPr id="1843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8435" name="Picture 3" descr="C:\Users\jadigranes\AppData\Local\Microsoft\Windows\Temporary Internet Files\Content.IE5\4VX9VMJV\MC90043472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3124200"/>
            <a:ext cx="1676114" cy="1676114"/>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923027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a:xfrm>
            <a:off x="457200" y="1676400"/>
            <a:ext cx="8229600" cy="4525963"/>
          </a:xfrm>
        </p:spPr>
        <p:txBody>
          <a:bodyPr/>
          <a:lstStyle/>
          <a:p>
            <a:r>
              <a:rPr lang="en-US" dirty="0" smtClean="0"/>
              <a:t>How do you evaluate and improve the effectiveness of your efforts to assess and improve student learning?</a:t>
            </a:r>
          </a:p>
          <a:p>
            <a:pPr lvl="1"/>
            <a:r>
              <a:rPr lang="en-US" dirty="0" smtClean="0"/>
              <a:t>What is the plan for improvement, if needed?</a:t>
            </a:r>
          </a:p>
          <a:p>
            <a:pPr lvl="1"/>
            <a:r>
              <a:rPr lang="en-US" dirty="0" smtClean="0"/>
              <a:t>How does the plan for improvement link to strategic planning or budget requests?</a:t>
            </a:r>
          </a:p>
          <a:p>
            <a:pPr lvl="1"/>
            <a:r>
              <a:rPr lang="en-US" dirty="0" smtClean="0"/>
              <a:t>How do you know that last year’s plans worked? </a:t>
            </a:r>
          </a:p>
          <a:p>
            <a:pPr lvl="1"/>
            <a:r>
              <a:rPr lang="en-US" dirty="0" smtClean="0"/>
              <a:t>How did Readers’ recommendations impact or </a:t>
            </a:r>
            <a:r>
              <a:rPr lang="en-US" smtClean="0"/>
              <a:t>improve effectiveness</a:t>
            </a:r>
            <a:r>
              <a:rPr lang="en-US" dirty="0" smtClean="0"/>
              <a:t>?</a:t>
            </a:r>
          </a:p>
          <a:p>
            <a:endParaRPr lang="en-US" dirty="0"/>
          </a:p>
        </p:txBody>
      </p:sp>
      <p:pic>
        <p:nvPicPr>
          <p:cNvPr id="19458"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19459" name="Picture 3" descr="C:\Users\jadigranes\AppData\Local\Microsoft\Windows\Temporary Internet Files\Content.IE5\875DJ9EP\MM900395715[1].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848600" y="3581400"/>
            <a:ext cx="1043441" cy="110948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050133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HLC Fundamental Questions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t>In what ways do you inform the public and other stakeholders about what students are learning---and how well?</a:t>
            </a:r>
          </a:p>
          <a:p>
            <a:pPr lvl="1"/>
            <a:r>
              <a:rPr lang="en-US" dirty="0" smtClean="0"/>
              <a:t>How are students informed of assessment results?</a:t>
            </a:r>
          </a:p>
          <a:p>
            <a:pPr lvl="1"/>
            <a:r>
              <a:rPr lang="en-US" dirty="0" smtClean="0"/>
              <a:t>How are internal stakeholders informed of assessment results?</a:t>
            </a:r>
          </a:p>
          <a:p>
            <a:pPr lvl="1"/>
            <a:r>
              <a:rPr lang="en-US" dirty="0" smtClean="0"/>
              <a:t>How are external stakeholders informed of assessment results?</a:t>
            </a:r>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20483" name="Picture 3" descr="C:\Program Files (x86)\Microsoft Office\MEDIA\CAGCAT10\j0300520.gif"/>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391399" y="5246860"/>
            <a:ext cx="1690007" cy="145340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1263319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628650" y="1676400"/>
            <a:ext cx="8229600" cy="4525963"/>
          </a:xfrm>
        </p:spPr>
        <p:txBody>
          <a:bodyPr>
            <a:normAutofit fontScale="92500" lnSpcReduction="20000"/>
          </a:bodyPr>
          <a:lstStyle/>
          <a:p>
            <a:r>
              <a:rPr lang="en-US" sz="3500" dirty="0"/>
              <a:t>“Learning” is not exclusively classroom-based</a:t>
            </a:r>
          </a:p>
          <a:p>
            <a:r>
              <a:rPr lang="en-US" sz="3500" dirty="0"/>
              <a:t>Many valued outcomes are not taught exclusively in the classroom</a:t>
            </a:r>
          </a:p>
          <a:p>
            <a:r>
              <a:rPr lang="en-US" sz="3500" dirty="0"/>
              <a:t>Many valued outcomes are the result of processes outside the classroom </a:t>
            </a:r>
          </a:p>
          <a:p>
            <a:r>
              <a:rPr lang="en-US" sz="3500" dirty="0"/>
              <a:t>“Learning” is a process based on three interdependent student experiences:</a:t>
            </a:r>
          </a:p>
          <a:p>
            <a:pPr lvl="2"/>
            <a:r>
              <a:rPr lang="en-US" dirty="0"/>
              <a:t>Understanding academic content and processes</a:t>
            </a:r>
          </a:p>
          <a:p>
            <a:pPr lvl="2"/>
            <a:r>
              <a:rPr lang="en-US" dirty="0"/>
              <a:t>Student development</a:t>
            </a:r>
          </a:p>
          <a:p>
            <a:pPr lvl="2"/>
            <a:r>
              <a:rPr lang="en-US" dirty="0"/>
              <a:t>Identity formation </a:t>
            </a:r>
          </a:p>
          <a:p>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29516" y="5671198"/>
            <a:ext cx="3792071" cy="738664"/>
          </a:xfrm>
          <a:prstGeom prst="rect">
            <a:avLst/>
          </a:prstGeom>
          <a:noFill/>
        </p:spPr>
        <p:txBody>
          <a:bodyPr wrap="square" rtlCol="0">
            <a:spAutoFit/>
          </a:bodyPr>
          <a:lstStyle/>
          <a:p>
            <a:r>
              <a:rPr lang="en-US" sz="1400" dirty="0"/>
              <a:t>Assessing </a:t>
            </a:r>
            <a:r>
              <a:rPr lang="en-US" sz="1400" dirty="0" smtClean="0"/>
              <a:t>Co-Curricular Learning PowerPoint </a:t>
            </a:r>
          </a:p>
          <a:p>
            <a:r>
              <a:rPr lang="en-US" sz="1400" dirty="0" smtClean="0"/>
              <a:t>Robert </a:t>
            </a:r>
            <a:r>
              <a:rPr lang="en-US" sz="1400" dirty="0" err="1" smtClean="0"/>
              <a:t>Mundhenk</a:t>
            </a:r>
            <a:r>
              <a:rPr lang="en-US" sz="1400" dirty="0" smtClean="0"/>
              <a:t>,  Visiting </a:t>
            </a:r>
            <a:r>
              <a:rPr lang="en-US" sz="1400" dirty="0"/>
              <a:t>Scholar</a:t>
            </a:r>
          </a:p>
          <a:p>
            <a:r>
              <a:rPr lang="en-US" sz="1400" dirty="0"/>
              <a:t>The Higher Learning </a:t>
            </a:r>
            <a:r>
              <a:rPr lang="en-US" sz="1400" dirty="0" smtClean="0"/>
              <a:t>Commission</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215890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97541" y="1835434"/>
            <a:ext cx="8229600" cy="4525963"/>
          </a:xfrm>
        </p:spPr>
        <p:txBody>
          <a:bodyPr>
            <a:normAutofit/>
          </a:bodyPr>
          <a:lstStyle/>
          <a:p>
            <a:r>
              <a:rPr lang="en-US" dirty="0" smtClean="0"/>
              <a:t>Student learning in co-curricular programs should be:</a:t>
            </a:r>
          </a:p>
          <a:p>
            <a:pPr lvl="1"/>
            <a:r>
              <a:rPr lang="en-US" sz="3000" dirty="0" smtClean="0"/>
              <a:t>Intentional</a:t>
            </a:r>
            <a:endParaRPr lang="en-US" sz="3000" dirty="0"/>
          </a:p>
          <a:p>
            <a:pPr lvl="1"/>
            <a:r>
              <a:rPr lang="en-US" sz="3000" dirty="0"/>
              <a:t>P</a:t>
            </a:r>
            <a:r>
              <a:rPr lang="en-US" sz="3000" dirty="0" smtClean="0"/>
              <a:t>lanned </a:t>
            </a:r>
            <a:endParaRPr lang="en-US" sz="3000" dirty="0"/>
          </a:p>
          <a:p>
            <a:pPr lvl="1"/>
            <a:r>
              <a:rPr lang="en-US" sz="3000" dirty="0"/>
              <a:t>P</a:t>
            </a:r>
            <a:r>
              <a:rPr lang="en-US" sz="3000" dirty="0" smtClean="0"/>
              <a:t>art </a:t>
            </a:r>
            <a:r>
              <a:rPr lang="en-US" sz="3000" dirty="0"/>
              <a:t>of the structure of a student’s experience</a:t>
            </a:r>
          </a:p>
          <a:p>
            <a:pPr lvl="1"/>
            <a:r>
              <a:rPr lang="en-US" sz="3000" dirty="0" smtClean="0"/>
              <a:t>Assessed</a:t>
            </a:r>
            <a:endParaRPr lang="en-US" sz="3000"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5636180"/>
            <a:ext cx="3530577" cy="738664"/>
          </a:xfrm>
          <a:prstGeom prst="rect">
            <a:avLst/>
          </a:prstGeom>
          <a:noFill/>
        </p:spPr>
        <p:txBody>
          <a:bodyPr wrap="square" rtlCol="0">
            <a:spAutoFit/>
          </a:bodyPr>
          <a:lstStyle/>
          <a:p>
            <a:r>
              <a:rPr lang="en-US" sz="1400" dirty="0"/>
              <a:t>Assessing </a:t>
            </a:r>
            <a:r>
              <a:rPr lang="en-US" sz="1400" dirty="0" smtClean="0"/>
              <a:t>Co-Curricular Learning PowerPoint </a:t>
            </a:r>
          </a:p>
          <a:p>
            <a:r>
              <a:rPr lang="en-US" sz="1400" dirty="0" smtClean="0"/>
              <a:t>Robert </a:t>
            </a:r>
            <a:r>
              <a:rPr lang="en-US" sz="1400" dirty="0" err="1" smtClean="0"/>
              <a:t>Mundhenk</a:t>
            </a:r>
            <a:r>
              <a:rPr lang="en-US" sz="1400" dirty="0" smtClean="0"/>
              <a:t>,  Visiting </a:t>
            </a:r>
            <a:r>
              <a:rPr lang="en-US" sz="1400" dirty="0"/>
              <a:t>Scholar</a:t>
            </a:r>
          </a:p>
          <a:p>
            <a:r>
              <a:rPr lang="en-US" sz="1400" dirty="0"/>
              <a:t>The Higher Learning </a:t>
            </a:r>
            <a:r>
              <a:rPr lang="en-US" sz="1400" dirty="0" smtClean="0"/>
              <a:t>Commission</a:t>
            </a:r>
            <a:endParaRPr lang="en-US" sz="1400" dirty="0"/>
          </a:p>
        </p:txBody>
      </p:sp>
      <p:pic>
        <p:nvPicPr>
          <p:cNvPr id="2050" name="Picture 2" descr="C:\Users\jadigranes\AppData\Local\Microsoft\Windows\Temporary Internet Files\Content.IE5\8JUMIGL8\dglxasset[1].asp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5735" y="2362200"/>
            <a:ext cx="2825726" cy="1535508"/>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160363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660026" y="1579085"/>
            <a:ext cx="8229600" cy="4525963"/>
          </a:xfrm>
        </p:spPr>
        <p:txBody>
          <a:bodyPr>
            <a:normAutofit fontScale="92500" lnSpcReduction="20000"/>
          </a:bodyPr>
          <a:lstStyle/>
          <a:p>
            <a:r>
              <a:rPr lang="en-US" sz="3500" dirty="0" smtClean="0"/>
              <a:t>Traditional -- Efficiency models:</a:t>
            </a:r>
          </a:p>
          <a:p>
            <a:pPr lvl="1"/>
            <a:r>
              <a:rPr lang="en-US" dirty="0" smtClean="0"/>
              <a:t>Focus </a:t>
            </a:r>
            <a:r>
              <a:rPr lang="en-US" dirty="0"/>
              <a:t>on process</a:t>
            </a:r>
          </a:p>
          <a:p>
            <a:pPr lvl="1"/>
            <a:r>
              <a:rPr lang="en-US" dirty="0"/>
              <a:t>How well is this office/service functioning?</a:t>
            </a:r>
          </a:p>
          <a:p>
            <a:pPr lvl="1"/>
            <a:r>
              <a:rPr lang="en-US" dirty="0"/>
              <a:t>Focus on numbers:</a:t>
            </a:r>
          </a:p>
          <a:p>
            <a:pPr lvl="2"/>
            <a:r>
              <a:rPr lang="en-US" dirty="0"/>
              <a:t>Clients served</a:t>
            </a:r>
          </a:p>
          <a:p>
            <a:pPr lvl="2"/>
            <a:r>
              <a:rPr lang="en-US" dirty="0"/>
              <a:t>Graduation rates</a:t>
            </a:r>
          </a:p>
          <a:p>
            <a:pPr lvl="2"/>
            <a:r>
              <a:rPr lang="en-US" dirty="0"/>
              <a:t>Tutorial visits</a:t>
            </a:r>
          </a:p>
          <a:p>
            <a:pPr lvl="2"/>
            <a:r>
              <a:rPr lang="en-US" dirty="0"/>
              <a:t>Attendance at activities</a:t>
            </a:r>
          </a:p>
          <a:p>
            <a:pPr lvl="2"/>
            <a:r>
              <a:rPr lang="en-US" dirty="0"/>
              <a:t>Student/staff </a:t>
            </a:r>
            <a:r>
              <a:rPr lang="en-US" dirty="0" smtClean="0"/>
              <a:t>ratios</a:t>
            </a:r>
          </a:p>
          <a:p>
            <a:pPr marL="0" indent="0">
              <a:buNone/>
            </a:pPr>
            <a:r>
              <a:rPr lang="en-US" altLang="en-US" sz="2200" dirty="0" smtClean="0">
                <a:solidFill>
                  <a:schemeClr val="folHlink"/>
                </a:solidFill>
              </a:rPr>
              <a:t>	Example</a:t>
            </a:r>
            <a:r>
              <a:rPr lang="en-US" altLang="en-US" sz="2200" dirty="0">
                <a:solidFill>
                  <a:schemeClr val="folHlink"/>
                </a:solidFill>
              </a:rPr>
              <a:t>: Indiana East University  </a:t>
            </a:r>
          </a:p>
          <a:p>
            <a:pPr lvl="1"/>
            <a:r>
              <a:rPr lang="en-US" altLang="en-US" sz="1800" dirty="0"/>
              <a:t>Uses frequency data to identify areas with greatest potential impact</a:t>
            </a:r>
          </a:p>
          <a:p>
            <a:pPr lvl="1"/>
            <a:r>
              <a:rPr lang="en-US" altLang="en-US" sz="1800" i="1" dirty="0"/>
              <a:t>Academic Advising</a:t>
            </a:r>
            <a:r>
              <a:rPr lang="en-US" altLang="en-US" sz="1800" dirty="0"/>
              <a:t>, </a:t>
            </a:r>
            <a:r>
              <a:rPr lang="en-US" altLang="en-US" sz="1800" i="1" dirty="0"/>
              <a:t>Student Support Services</a:t>
            </a:r>
            <a:r>
              <a:rPr lang="en-US" altLang="en-US" sz="1800" dirty="0"/>
              <a:t>, and </a:t>
            </a:r>
            <a:r>
              <a:rPr lang="en-US" altLang="en-US" sz="1800" i="1" dirty="0"/>
              <a:t>Athletics</a:t>
            </a:r>
            <a:r>
              <a:rPr lang="en-US" altLang="en-US" sz="1800" dirty="0"/>
              <a:t> </a:t>
            </a:r>
          </a:p>
          <a:p>
            <a:pPr>
              <a:buNone/>
            </a:pPr>
            <a:endParaRPr lang="en-US" altLang="en-US" dirty="0"/>
          </a:p>
          <a:p>
            <a:pPr lvl="4"/>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04657" y="5732597"/>
            <a:ext cx="4953000" cy="738664"/>
          </a:xfrm>
          <a:prstGeom prst="rect">
            <a:avLst/>
          </a:prstGeom>
          <a:noFill/>
        </p:spPr>
        <p:txBody>
          <a:bodyPr wrap="square" rtlCol="0">
            <a:spAutoFit/>
          </a:bodyPr>
          <a:lstStyle/>
          <a:p>
            <a:r>
              <a:rPr lang="en-US" sz="1400" dirty="0"/>
              <a:t>Assessing </a:t>
            </a:r>
            <a:r>
              <a:rPr lang="en-US" sz="1400" dirty="0" smtClean="0"/>
              <a:t>Co-Curricula Learning PowerPoint </a:t>
            </a:r>
          </a:p>
          <a:p>
            <a:r>
              <a:rPr lang="en-US" sz="1400" dirty="0" smtClean="0"/>
              <a:t>Jonathan Keiser, Seniors Officer, OASIS and Robert </a:t>
            </a:r>
            <a:r>
              <a:rPr lang="en-US" sz="1400" dirty="0" err="1" smtClean="0"/>
              <a:t>Mundhenk</a:t>
            </a:r>
            <a:r>
              <a:rPr lang="en-US" sz="1400" dirty="0" smtClean="0"/>
              <a:t>,  Visiting Scholar,  The </a:t>
            </a:r>
            <a:r>
              <a:rPr lang="en-US" sz="1400" dirty="0"/>
              <a:t>Higher Learning </a:t>
            </a:r>
            <a:r>
              <a:rPr lang="en-US" sz="1400" dirty="0" smtClean="0"/>
              <a:t>Commission</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003945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57200" y="1512206"/>
            <a:ext cx="8229600" cy="4525963"/>
          </a:xfrm>
        </p:spPr>
        <p:txBody>
          <a:bodyPr>
            <a:normAutofit fontScale="92500"/>
          </a:bodyPr>
          <a:lstStyle/>
          <a:p>
            <a:r>
              <a:rPr lang="en-US" sz="3500" dirty="0" smtClean="0"/>
              <a:t>Newer Approaches -- Effectiveness </a:t>
            </a:r>
            <a:r>
              <a:rPr lang="en-US" sz="3500" dirty="0"/>
              <a:t>Models: Indirect</a:t>
            </a:r>
          </a:p>
          <a:p>
            <a:pPr lvl="1"/>
            <a:r>
              <a:rPr lang="en-US" dirty="0"/>
              <a:t>Based on surveys and other indirect </a:t>
            </a:r>
            <a:r>
              <a:rPr lang="en-US" dirty="0" smtClean="0"/>
              <a:t>indicators</a:t>
            </a:r>
            <a:r>
              <a:rPr lang="en-US" dirty="0"/>
              <a:t> </a:t>
            </a:r>
            <a:r>
              <a:rPr lang="en-US" dirty="0" smtClean="0"/>
              <a:t>(NSSE)</a:t>
            </a:r>
            <a:endParaRPr lang="en-US" dirty="0"/>
          </a:p>
          <a:p>
            <a:pPr lvl="1"/>
            <a:r>
              <a:rPr lang="en-US" dirty="0"/>
              <a:t>Often rely on student self-reporting</a:t>
            </a:r>
          </a:p>
          <a:p>
            <a:pPr lvl="1"/>
            <a:r>
              <a:rPr lang="en-US" dirty="0"/>
              <a:t>Tend to skew positively on outcomes, if not always on the processes that led to them </a:t>
            </a:r>
            <a:endParaRPr lang="en-US" dirty="0" smtClean="0"/>
          </a:p>
          <a:p>
            <a:pPr marL="0" indent="0">
              <a:buNone/>
            </a:pPr>
            <a:r>
              <a:rPr lang="en-US" altLang="en-US" sz="2200" dirty="0" smtClean="0">
                <a:solidFill>
                  <a:schemeClr val="folHlink"/>
                </a:solidFill>
              </a:rPr>
              <a:t>	Example</a:t>
            </a:r>
            <a:r>
              <a:rPr lang="en-US" altLang="en-US" sz="2200" dirty="0">
                <a:solidFill>
                  <a:schemeClr val="folHlink"/>
                </a:solidFill>
              </a:rPr>
              <a:t>: Saint Xavier University</a:t>
            </a:r>
          </a:p>
          <a:p>
            <a:pPr lvl="1"/>
            <a:r>
              <a:rPr lang="en-US" altLang="en-US" sz="1700" dirty="0"/>
              <a:t>Gen Ed &amp; Student Affairs host Campus Conversation Day</a:t>
            </a:r>
          </a:p>
          <a:p>
            <a:pPr lvl="1"/>
            <a:r>
              <a:rPr lang="en-US" altLang="en-US" sz="1700" dirty="0"/>
              <a:t>Observation: “62% of our students would find it ‘Very Difficult’ to ask instructors for help when struggling with course assignments.”</a:t>
            </a:r>
          </a:p>
          <a:p>
            <a:pPr lvl="1"/>
            <a:r>
              <a:rPr lang="en-US" altLang="en-US" sz="1700" dirty="0"/>
              <a:t>Result:  Biannual meetings to discuss first year data </a:t>
            </a:r>
          </a:p>
          <a:p>
            <a:pPr lvl="1"/>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48200" y="5758543"/>
            <a:ext cx="5181600" cy="1015663"/>
          </a:xfrm>
          <a:prstGeom prst="rect">
            <a:avLst/>
          </a:prstGeom>
          <a:noFill/>
        </p:spPr>
        <p:txBody>
          <a:bodyPr wrap="square" rtlCol="0">
            <a:spAutoFit/>
          </a:bodyPr>
          <a:lstStyle/>
          <a:p>
            <a:r>
              <a:rPr lang="en-US" sz="1400" dirty="0"/>
              <a:t>Assessing </a:t>
            </a:r>
            <a:r>
              <a:rPr lang="en-US" sz="1400" dirty="0" smtClean="0"/>
              <a:t>Co-Curricula </a:t>
            </a:r>
            <a:r>
              <a:rPr lang="en-US" sz="1400" dirty="0"/>
              <a:t>Learning PowerPoint </a:t>
            </a:r>
          </a:p>
          <a:p>
            <a:r>
              <a:rPr lang="en-US" sz="1400" dirty="0"/>
              <a:t>Jonathan Keiser, Seniors Officer, OASIS and Robert </a:t>
            </a:r>
            <a:r>
              <a:rPr lang="en-US" sz="1400" dirty="0" err="1"/>
              <a:t>Mundhenk</a:t>
            </a:r>
            <a:r>
              <a:rPr lang="en-US" sz="1400" dirty="0"/>
              <a:t>,  Visiting </a:t>
            </a:r>
            <a:r>
              <a:rPr lang="en-US" sz="1400" dirty="0" smtClean="0"/>
              <a:t>Scholar, The </a:t>
            </a:r>
            <a:r>
              <a:rPr lang="en-US" sz="1400" dirty="0"/>
              <a:t>Higher Learning Commission</a:t>
            </a:r>
          </a:p>
          <a:p>
            <a:endParaRPr lang="en-US"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582440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solidFill>
            <a:srgbClr val="004B87"/>
          </a:solidFill>
        </p:spPr>
        <p:txBody>
          <a:bodyPr/>
          <a:lstStyle/>
          <a:p>
            <a:r>
              <a:rPr lang="en-US" dirty="0" smtClean="0">
                <a:solidFill>
                  <a:schemeClr val="bg1"/>
                </a:solidFill>
              </a:rPr>
              <a:t>Presentation Outline</a:t>
            </a:r>
            <a:endParaRPr lang="en-US" dirty="0">
              <a:solidFill>
                <a:schemeClr val="bg1"/>
              </a:solidFill>
            </a:endParaRPr>
          </a:p>
        </p:txBody>
      </p:sp>
      <p:sp>
        <p:nvSpPr>
          <p:cNvPr id="3" name="Content Placeholder 2"/>
          <p:cNvSpPr>
            <a:spLocks noGrp="1"/>
          </p:cNvSpPr>
          <p:nvPr>
            <p:ph idx="1"/>
          </p:nvPr>
        </p:nvSpPr>
        <p:spPr>
          <a:xfrm>
            <a:off x="914400" y="1578161"/>
            <a:ext cx="8229600" cy="4525963"/>
          </a:xfrm>
        </p:spPr>
        <p:txBody>
          <a:bodyPr>
            <a:normAutofit lnSpcReduction="10000"/>
          </a:bodyPr>
          <a:lstStyle/>
          <a:p>
            <a:r>
              <a:rPr lang="en-US" dirty="0" smtClean="0"/>
              <a:t>Definition</a:t>
            </a:r>
          </a:p>
          <a:p>
            <a:r>
              <a:rPr lang="en-US" dirty="0" smtClean="0"/>
              <a:t>Principles of Good Practice for Assessing Student Learning – American Association for Higher Education (AAHE)</a:t>
            </a:r>
          </a:p>
          <a:p>
            <a:r>
              <a:rPr lang="en-US" dirty="0" smtClean="0"/>
              <a:t>Why Do We Assess? HLC Statement on Student Learning, Assessment, and Accreditation – Fundamental Questions  Linked to Reading Process</a:t>
            </a:r>
          </a:p>
          <a:p>
            <a:r>
              <a:rPr lang="en-US" dirty="0" smtClean="0"/>
              <a:t>Assessment -- Co-Curricular Programs</a:t>
            </a:r>
          </a:p>
          <a:p>
            <a:pPr lvl="1"/>
            <a:endParaRPr lang="en-US" dirty="0" smtClean="0"/>
          </a:p>
          <a:p>
            <a:pPr lvl="1"/>
            <a:endParaRPr lang="en-US" dirty="0" smtClean="0"/>
          </a:p>
          <a:p>
            <a:pPr lvl="1"/>
            <a:endParaRPr lang="en-US" dirty="0" smtClean="0"/>
          </a:p>
          <a:p>
            <a:pPr lvl="1"/>
            <a:endParaRPr lang="en-US" dirty="0" smtClean="0"/>
          </a:p>
          <a:p>
            <a:endParaRPr lang="en-US" dirty="0" smtClean="0"/>
          </a:p>
          <a:p>
            <a:endParaRPr lang="en-US" dirty="0"/>
          </a:p>
        </p:txBody>
      </p:sp>
      <p:pic>
        <p:nvPicPr>
          <p:cNvPr id="7170"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168755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628650" y="1512206"/>
            <a:ext cx="8229600" cy="4525963"/>
          </a:xfrm>
        </p:spPr>
        <p:txBody>
          <a:bodyPr>
            <a:normAutofit fontScale="92500"/>
          </a:bodyPr>
          <a:lstStyle/>
          <a:p>
            <a:r>
              <a:rPr lang="en-US" sz="3500" dirty="0" smtClean="0"/>
              <a:t>Newer Approaches -- Effectiveness </a:t>
            </a:r>
            <a:r>
              <a:rPr lang="en-US" sz="3500" dirty="0"/>
              <a:t>Models: </a:t>
            </a:r>
            <a:r>
              <a:rPr lang="en-US" sz="3500" dirty="0" smtClean="0"/>
              <a:t>Direct</a:t>
            </a:r>
            <a:endParaRPr lang="en-US" sz="3500" dirty="0"/>
          </a:p>
          <a:p>
            <a:pPr lvl="1"/>
            <a:r>
              <a:rPr lang="en-US" dirty="0"/>
              <a:t>Focuses on student performance</a:t>
            </a:r>
          </a:p>
          <a:p>
            <a:pPr lvl="1"/>
            <a:r>
              <a:rPr lang="en-US" dirty="0"/>
              <a:t>Can be based on observation or objective measures</a:t>
            </a:r>
          </a:p>
          <a:p>
            <a:pPr lvl="1"/>
            <a:r>
              <a:rPr lang="en-US" dirty="0"/>
              <a:t>Require carefully designed and consistent measuring </a:t>
            </a:r>
            <a:r>
              <a:rPr lang="en-US" dirty="0" smtClean="0"/>
              <a:t>practices</a:t>
            </a:r>
          </a:p>
          <a:p>
            <a:pPr marL="0" indent="0">
              <a:buNone/>
            </a:pPr>
            <a:r>
              <a:rPr lang="en-US" altLang="en-US" sz="2200" dirty="0" smtClean="0">
                <a:solidFill>
                  <a:schemeClr val="folHlink"/>
                </a:solidFill>
              </a:rPr>
              <a:t>	Example</a:t>
            </a:r>
            <a:r>
              <a:rPr lang="en-US" altLang="en-US" sz="2200" dirty="0">
                <a:solidFill>
                  <a:schemeClr val="folHlink"/>
                </a:solidFill>
              </a:rPr>
              <a:t>: Drake University </a:t>
            </a:r>
          </a:p>
          <a:p>
            <a:pPr lvl="1"/>
            <a:r>
              <a:rPr lang="en-US" altLang="en-US" sz="1700" dirty="0"/>
              <a:t>Student Life Lecture Series</a:t>
            </a:r>
          </a:p>
          <a:p>
            <a:pPr lvl="1"/>
            <a:r>
              <a:rPr lang="en-US" altLang="en-US" sz="1700" dirty="0"/>
              <a:t>Topics informed by Gen Ed Outcomes</a:t>
            </a:r>
          </a:p>
          <a:p>
            <a:pPr lvl="1"/>
            <a:r>
              <a:rPr lang="en-US" altLang="en-US" sz="1700" dirty="0"/>
              <a:t>Integrated Direct Assessment Measures</a:t>
            </a:r>
          </a:p>
          <a:p>
            <a:pPr lvl="1"/>
            <a:r>
              <a:rPr lang="en-US" altLang="en-US" sz="1700" dirty="0"/>
              <a:t>Forwarded to Assessment Committee for Analysis and Communication </a:t>
            </a:r>
          </a:p>
          <a:p>
            <a:pPr lvl="1"/>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648200" y="5791200"/>
            <a:ext cx="5181600" cy="738664"/>
          </a:xfrm>
          <a:prstGeom prst="rect">
            <a:avLst/>
          </a:prstGeom>
          <a:noFill/>
        </p:spPr>
        <p:txBody>
          <a:bodyPr wrap="square" rtlCol="0">
            <a:spAutoFit/>
          </a:bodyPr>
          <a:lstStyle/>
          <a:p>
            <a:r>
              <a:rPr lang="en-US" sz="1400" dirty="0"/>
              <a:t>Assessing </a:t>
            </a:r>
            <a:r>
              <a:rPr lang="en-US" sz="1400" dirty="0" smtClean="0"/>
              <a:t>Co-Curricula </a:t>
            </a:r>
            <a:r>
              <a:rPr lang="en-US" sz="1400" dirty="0"/>
              <a:t>Learning PowerPoint </a:t>
            </a:r>
          </a:p>
          <a:p>
            <a:r>
              <a:rPr lang="en-US" sz="1400" dirty="0"/>
              <a:t>Jonathan Keiser, Seniors Officer, OASIS and Robert </a:t>
            </a:r>
            <a:r>
              <a:rPr lang="en-US" sz="1400" dirty="0" err="1"/>
              <a:t>Mundhenk</a:t>
            </a:r>
            <a:r>
              <a:rPr lang="en-US" sz="1400" dirty="0"/>
              <a:t>,  Visiting </a:t>
            </a:r>
            <a:r>
              <a:rPr lang="en-US" sz="1400" dirty="0" smtClean="0"/>
              <a:t>Scholar,  </a:t>
            </a:r>
            <a:r>
              <a:rPr lang="en-US" sz="1400" dirty="0"/>
              <a:t>The Higher Learning </a:t>
            </a:r>
            <a:r>
              <a:rPr lang="en-US" sz="1400" dirty="0" smtClean="0"/>
              <a:t>Commission</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7268655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lvl="1">
              <a:buFont typeface="Arial" panose="020B0604020202020204" pitchFamily="34" charset="0"/>
              <a:buChar char="•"/>
            </a:pPr>
            <a:r>
              <a:rPr lang="en-US" sz="3200" dirty="0" smtClean="0"/>
              <a:t>A Framework</a:t>
            </a:r>
          </a:p>
          <a:p>
            <a:pPr lvl="2"/>
            <a:r>
              <a:rPr lang="en-US" dirty="0" smtClean="0"/>
              <a:t>University Mission Statement</a:t>
            </a:r>
          </a:p>
          <a:p>
            <a:pPr lvl="2"/>
            <a:r>
              <a:rPr lang="en-US" dirty="0" smtClean="0"/>
              <a:t>Student Services Mission Statement</a:t>
            </a:r>
          </a:p>
          <a:p>
            <a:pPr lvl="2"/>
            <a:r>
              <a:rPr lang="en-US" dirty="0" smtClean="0"/>
              <a:t>Mapping to Mission(s) and Levels</a:t>
            </a:r>
          </a:p>
          <a:p>
            <a:pPr lvl="2"/>
            <a:r>
              <a:rPr lang="en-US" dirty="0" smtClean="0"/>
              <a:t>Program Goals and Measureable Objectives</a:t>
            </a:r>
          </a:p>
          <a:p>
            <a:pPr lvl="2"/>
            <a:r>
              <a:rPr lang="en-US" dirty="0" smtClean="0"/>
              <a:t>Identify Measures</a:t>
            </a:r>
          </a:p>
          <a:p>
            <a:pPr lvl="2"/>
            <a:r>
              <a:rPr lang="en-US" dirty="0" smtClean="0"/>
              <a:t>Identify “Successful Completion” </a:t>
            </a:r>
          </a:p>
          <a:p>
            <a:pPr lvl="2"/>
            <a:r>
              <a:rPr lang="en-US" dirty="0" smtClean="0"/>
              <a:t>Mapping to Mission(s) and Levels</a:t>
            </a:r>
          </a:p>
          <a:p>
            <a:pPr lvl="2"/>
            <a:r>
              <a:rPr lang="en-US" dirty="0" smtClean="0"/>
              <a:t>Plan Development and Implementation</a:t>
            </a:r>
          </a:p>
          <a:p>
            <a:pPr lvl="2"/>
            <a:r>
              <a:rPr lang="en-US" dirty="0" smtClean="0"/>
              <a:t>Report Development</a:t>
            </a:r>
          </a:p>
          <a:p>
            <a:pPr lvl="2"/>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257800" y="5743902"/>
            <a:ext cx="3724835" cy="523220"/>
          </a:xfrm>
          <a:prstGeom prst="rect">
            <a:avLst/>
          </a:prstGeom>
          <a:noFill/>
        </p:spPr>
        <p:txBody>
          <a:bodyPr wrap="square" rtlCol="0">
            <a:spAutoFit/>
          </a:bodyPr>
          <a:lstStyle/>
          <a:p>
            <a:r>
              <a:rPr lang="en-US" sz="1400" dirty="0" smtClean="0"/>
              <a:t>Some information from Azusa Pacific  University Co-Curricular Assessment Handbook, 2010/2011</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42535548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183776" y="1501961"/>
            <a:ext cx="8229600" cy="4525963"/>
          </a:xfrm>
        </p:spPr>
        <p:txBody>
          <a:bodyPr>
            <a:normAutofit/>
          </a:bodyPr>
          <a:lstStyle/>
          <a:p>
            <a:pPr lvl="1">
              <a:buFont typeface="Arial" panose="020B0604020202020204" pitchFamily="34" charset="0"/>
              <a:buChar char="•"/>
            </a:pPr>
            <a:r>
              <a:rPr lang="en-US" sz="3200" dirty="0" smtClean="0"/>
              <a:t>A Framework – The University Mission Statement</a:t>
            </a:r>
          </a:p>
          <a:p>
            <a:pPr marL="914400" lvl="2" indent="0">
              <a:buNone/>
            </a:pPr>
            <a:r>
              <a:rPr lang="en-US" dirty="0"/>
              <a:t>Oklahoma City University embraces the United Methodist tradition of scholarship and service and welcomes all faiths in a culturally rich community dedicated to student success. Men and women pursue academic excellence through a rigorous curriculum focused on students’ intellectual, moral, and spiritual development to prepare them to become effective leaders in service to their communities.</a:t>
            </a:r>
            <a:endParaRPr lang="en-US" dirty="0" smtClean="0"/>
          </a:p>
          <a:p>
            <a:pPr lvl="2"/>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8788" y="5410200"/>
            <a:ext cx="1033929" cy="14343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41112780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685800" y="1600200"/>
            <a:ext cx="8229600" cy="4876800"/>
          </a:xfrm>
        </p:spPr>
        <p:txBody>
          <a:bodyPr>
            <a:normAutofit fontScale="92500" lnSpcReduction="20000"/>
          </a:bodyPr>
          <a:lstStyle/>
          <a:p>
            <a:pPr lvl="1">
              <a:buFont typeface="Arial" panose="020B0604020202020204" pitchFamily="34" charset="0"/>
              <a:buChar char="•"/>
            </a:pPr>
            <a:r>
              <a:rPr lang="en-US" sz="3800" dirty="0" smtClean="0"/>
              <a:t>A Framework -- University Vision</a:t>
            </a:r>
          </a:p>
          <a:p>
            <a:pPr marL="0" indent="0">
              <a:buNone/>
            </a:pPr>
            <a:endParaRPr lang="en-US" sz="1200" dirty="0" smtClean="0"/>
          </a:p>
          <a:p>
            <a:pPr marL="0" indent="0">
              <a:buNone/>
            </a:pPr>
            <a:r>
              <a:rPr lang="en-US" dirty="0" smtClean="0"/>
              <a:t>Oklahoma </a:t>
            </a:r>
            <a:r>
              <a:rPr lang="en-US" dirty="0"/>
              <a:t>City University, a private, church-related institution, aspires to be a premier university for the liberal arts and the professions, with respect to:</a:t>
            </a:r>
          </a:p>
          <a:p>
            <a:pPr lvl="1"/>
            <a:r>
              <a:rPr lang="en-US" dirty="0"/>
              <a:t>Academic excellence that cultivates character, </a:t>
            </a:r>
          </a:p>
          <a:p>
            <a:pPr lvl="1"/>
            <a:r>
              <a:rPr lang="en-US" dirty="0"/>
              <a:t>Student success and welfare, </a:t>
            </a:r>
          </a:p>
          <a:p>
            <a:pPr lvl="1"/>
            <a:r>
              <a:rPr lang="en-US" dirty="0"/>
              <a:t>Personalized education that encourages service, leadership, and spiritual growth, </a:t>
            </a:r>
          </a:p>
          <a:p>
            <a:pPr lvl="1"/>
            <a:r>
              <a:rPr lang="en-US" dirty="0"/>
              <a:t>Local community and economic development, including</a:t>
            </a:r>
            <a:br>
              <a:rPr lang="en-US" dirty="0"/>
            </a:br>
            <a:r>
              <a:rPr lang="en-US" dirty="0"/>
              <a:t>the use of global relationships, and </a:t>
            </a:r>
          </a:p>
          <a:p>
            <a:pPr lvl="1"/>
            <a:r>
              <a:rPr lang="en-US" dirty="0"/>
              <a:t>Cultural leadership in our community and state.</a:t>
            </a:r>
          </a:p>
          <a:p>
            <a:pPr lvl="2"/>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76" y="54864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868040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75129" y="1600200"/>
            <a:ext cx="8686800" cy="5000625"/>
          </a:xfrm>
        </p:spPr>
        <p:txBody>
          <a:bodyPr>
            <a:normAutofit fontScale="47500" lnSpcReduction="20000"/>
          </a:bodyPr>
          <a:lstStyle/>
          <a:p>
            <a:pPr lvl="1">
              <a:buFont typeface="Arial" panose="020B0604020202020204" pitchFamily="34" charset="0"/>
              <a:buChar char="•"/>
            </a:pPr>
            <a:r>
              <a:rPr lang="en-US" sz="6700" dirty="0" smtClean="0"/>
              <a:t>A Framework -- Student Services Mission Statement – Overall or by Department</a:t>
            </a:r>
          </a:p>
          <a:p>
            <a:pPr marL="0" indent="0">
              <a:buNone/>
            </a:pPr>
            <a:endParaRPr lang="en-US" sz="4200" dirty="0" smtClean="0"/>
          </a:p>
          <a:p>
            <a:pPr marL="0" indent="0">
              <a:buNone/>
            </a:pPr>
            <a:r>
              <a:rPr lang="en-US" sz="4200" dirty="0" smtClean="0"/>
              <a:t>OCU Multicultural </a:t>
            </a:r>
            <a:r>
              <a:rPr lang="en-US" sz="4200" dirty="0"/>
              <a:t>Student Affairs provides vision, leadership, coordination and long-range planning for a comprehensive program of diversity workshops, student leadership development, student career development, the Clara </a:t>
            </a:r>
            <a:r>
              <a:rPr lang="en-US" sz="4200" dirty="0" err="1"/>
              <a:t>Luper</a:t>
            </a:r>
            <a:r>
              <a:rPr lang="en-US" sz="4200" dirty="0"/>
              <a:t> Scholarship program, the American Indian Scholars Program and the Multicultural Student Association as well as other cultural campus organizations.  Multicultural Student Affairs promotes understanding and appreciation of cultural diversity and fosters positive human relations for all students, faculty and staff while paying particular attention to the needs of student populations that may be historically underrepresented or undeserved based on race/ethnicity, sexual orientation, religion, gender, national origin, disability, class and age.  Multicultural Student Affairs approaches diversity issues by expressing the importance of our community being culturally proficient.</a:t>
            </a:r>
          </a:p>
          <a:p>
            <a:endParaRPr lang="en-US" sz="4200" b="1"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667375"/>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jadigranes\AppData\Local\Microsoft\Windows\Temporary Internet Files\Content.IE5\DHMOJ8UA\dglxasset[1].asp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8355" y="5445019"/>
            <a:ext cx="1663574" cy="163533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362267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152400" y="1600200"/>
            <a:ext cx="8839200" cy="4662487"/>
          </a:xfrm>
        </p:spPr>
        <p:txBody>
          <a:bodyPr>
            <a:normAutofit/>
          </a:bodyPr>
          <a:lstStyle/>
          <a:p>
            <a:pPr lvl="1">
              <a:buFont typeface="Arial" panose="020B0604020202020204" pitchFamily="34" charset="0"/>
              <a:buChar char="•"/>
            </a:pPr>
            <a:r>
              <a:rPr lang="en-US" sz="3200" dirty="0" smtClean="0"/>
              <a:t>A Framework -- Mapping to Mission(s) &amp; Levels</a:t>
            </a:r>
          </a:p>
          <a:p>
            <a:pPr marL="914400" lvl="2" indent="0">
              <a:buNone/>
            </a:pPr>
            <a:endParaRPr lang="en-US" sz="3200"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667375"/>
            <a:ext cx="952500" cy="11906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2516680979"/>
              </p:ext>
            </p:extLst>
          </p:nvPr>
        </p:nvGraphicFramePr>
        <p:xfrm>
          <a:off x="628650" y="2354263"/>
          <a:ext cx="8229599" cy="3246192"/>
        </p:xfrm>
        <a:graphic>
          <a:graphicData uri="http://schemas.openxmlformats.org/drawingml/2006/table">
            <a:tbl>
              <a:tblPr firstRow="1" firstCol="1" bandRow="1">
                <a:tableStyleId>{5C22544A-7EE6-4342-B048-85BDC9FD1C3A}</a:tableStyleId>
              </a:tblPr>
              <a:tblGrid>
                <a:gridCol w="2062525"/>
                <a:gridCol w="953249"/>
                <a:gridCol w="1160526"/>
                <a:gridCol w="1160526"/>
                <a:gridCol w="1150276"/>
                <a:gridCol w="1150276"/>
                <a:gridCol w="592221"/>
              </a:tblGrid>
              <a:tr h="405774">
                <a:tc gridSpan="7">
                  <a:txBody>
                    <a:bodyPr/>
                    <a:lstStyle/>
                    <a:p>
                      <a:pPr marL="0" marR="0" algn="ctr">
                        <a:lnSpc>
                          <a:spcPct val="115000"/>
                        </a:lnSpc>
                        <a:spcBef>
                          <a:spcPts val="0"/>
                        </a:spcBef>
                        <a:spcAft>
                          <a:spcPts val="0"/>
                        </a:spcAft>
                      </a:pPr>
                      <a:r>
                        <a:rPr lang="en-US" sz="700" dirty="0">
                          <a:effectLst/>
                        </a:rPr>
                        <a:t> </a:t>
                      </a:r>
                      <a:endParaRPr lang="en-US" sz="1000" dirty="0">
                        <a:effectLst/>
                      </a:endParaRPr>
                    </a:p>
                    <a:p>
                      <a:pPr marL="0" marR="0" algn="ctr">
                        <a:lnSpc>
                          <a:spcPct val="115000"/>
                        </a:lnSpc>
                        <a:spcBef>
                          <a:spcPts val="0"/>
                        </a:spcBef>
                        <a:spcAft>
                          <a:spcPts val="0"/>
                        </a:spcAft>
                      </a:pPr>
                      <a:r>
                        <a:rPr lang="en-US" sz="700" dirty="0">
                          <a:effectLst/>
                        </a:rPr>
                        <a:t>Assessment of General Education Goals by Method and Level of Learning</a:t>
                      </a:r>
                      <a:endParaRPr lang="en-US" sz="1000" dirty="0">
                        <a:effectLst/>
                      </a:endParaRPr>
                    </a:p>
                    <a:p>
                      <a:pPr marL="0" marR="0" algn="ctr">
                        <a:lnSpc>
                          <a:spcPct val="115000"/>
                        </a:lnSpc>
                        <a:spcBef>
                          <a:spcPts val="0"/>
                        </a:spcBef>
                        <a:spcAft>
                          <a:spcPts val="0"/>
                        </a:spcAft>
                      </a:pPr>
                      <a:r>
                        <a:rPr lang="en-US" sz="700" dirty="0">
                          <a:effectLst/>
                        </a:rPr>
                        <a:t> </a:t>
                      </a:r>
                      <a:endParaRPr lang="en-US" sz="1000" dirty="0">
                        <a:effectLst/>
                        <a:latin typeface="Calibri"/>
                        <a:ea typeface="Calibri"/>
                        <a:cs typeface="Times New Roman"/>
                      </a:endParaRPr>
                    </a:p>
                  </a:txBody>
                  <a:tcPr marL="61500" marR="6150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5258">
                <a:tc>
                  <a:txBody>
                    <a:bodyPr/>
                    <a:lstStyle/>
                    <a:p>
                      <a:pPr marL="0" marR="0" algn="ctr">
                        <a:lnSpc>
                          <a:spcPct val="115000"/>
                        </a:lnSpc>
                        <a:spcBef>
                          <a:spcPts val="0"/>
                        </a:spcBef>
                        <a:spcAft>
                          <a:spcPts val="0"/>
                        </a:spcAft>
                      </a:pPr>
                      <a:r>
                        <a:rPr lang="en-US" sz="700">
                          <a:effectLst/>
                        </a:rPr>
                        <a:t>General Education Goal</a:t>
                      </a:r>
                      <a:endParaRPr lang="en-US" sz="1000">
                        <a:effectLst/>
                        <a:latin typeface="Calibri"/>
                        <a:ea typeface="Calibri"/>
                        <a:cs typeface="Times New Roman"/>
                      </a:endParaRPr>
                    </a:p>
                  </a:txBody>
                  <a:tcPr marL="61500" marR="61500" marT="0" marB="0"/>
                </a:tc>
                <a:tc gridSpan="2">
                  <a:txBody>
                    <a:bodyPr/>
                    <a:lstStyle/>
                    <a:p>
                      <a:pPr marL="0" marR="0" algn="ctr">
                        <a:lnSpc>
                          <a:spcPct val="115000"/>
                        </a:lnSpc>
                        <a:spcBef>
                          <a:spcPts val="0"/>
                        </a:spcBef>
                        <a:spcAft>
                          <a:spcPts val="0"/>
                        </a:spcAft>
                      </a:pPr>
                      <a:r>
                        <a:rPr lang="en-US" sz="700">
                          <a:effectLst/>
                        </a:rPr>
                        <a:t>Introduction at Basic Level of Learning</a:t>
                      </a:r>
                      <a:endParaRPr lang="en-US" sz="1000">
                        <a:effectLst/>
                        <a:latin typeface="Calibri"/>
                        <a:ea typeface="Calibri"/>
                        <a:cs typeface="Times New Roman"/>
                      </a:endParaRPr>
                    </a:p>
                  </a:txBody>
                  <a:tcPr marL="61500" marR="6150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700">
                          <a:effectLst/>
                        </a:rPr>
                        <a:t>Development/Enhancement Level of Learning</a:t>
                      </a:r>
                      <a:endParaRPr lang="en-US" sz="1000">
                        <a:effectLst/>
                        <a:latin typeface="Calibri"/>
                        <a:ea typeface="Calibri"/>
                        <a:cs typeface="Times New Roman"/>
                      </a:endParaRPr>
                    </a:p>
                  </a:txBody>
                  <a:tcPr marL="61500" marR="6150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700">
                          <a:effectLst/>
                        </a:rPr>
                        <a:t>Mastery Level of Learning</a:t>
                      </a:r>
                      <a:endParaRPr lang="en-US" sz="1000">
                        <a:effectLst/>
                        <a:latin typeface="Calibri"/>
                        <a:ea typeface="Calibri"/>
                        <a:cs typeface="Times New Roman"/>
                      </a:endParaRPr>
                    </a:p>
                  </a:txBody>
                  <a:tcPr marL="61500" marR="61500" marT="0" marB="0"/>
                </a:tc>
                <a:tc hMerge="1">
                  <a:txBody>
                    <a:bodyPr/>
                    <a:lstStyle/>
                    <a:p>
                      <a:endParaRPr lang="en-US"/>
                    </a:p>
                  </a:txBody>
                  <a:tcPr/>
                </a:tc>
              </a:tr>
              <a:tr h="135258">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SS Department/Goal</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Timeline</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SS Department/Goal</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Timeline</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SS Department/Goal</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Timeline</a:t>
                      </a:r>
                      <a:endParaRPr lang="en-US" sz="1000">
                        <a:effectLst/>
                        <a:latin typeface="Calibri"/>
                        <a:ea typeface="Calibri"/>
                        <a:cs typeface="Times New Roman"/>
                      </a:endParaRPr>
                    </a:p>
                  </a:txBody>
                  <a:tcPr marL="61500" marR="61500" marT="0" marB="0"/>
                </a:tc>
              </a:tr>
              <a:tr h="270516">
                <a:tc rowSpan="3">
                  <a:txBody>
                    <a:bodyPr/>
                    <a:lstStyle/>
                    <a:p>
                      <a:pPr marL="0" marR="0">
                        <a:lnSpc>
                          <a:spcPct val="115000"/>
                        </a:lnSpc>
                        <a:spcBef>
                          <a:spcPts val="0"/>
                        </a:spcBef>
                        <a:spcAft>
                          <a:spcPts val="0"/>
                        </a:spcAft>
                      </a:pPr>
                      <a:r>
                        <a:rPr lang="en-US" sz="700">
                          <a:effectLst/>
                        </a:rPr>
                        <a:t>1. Develop fundamental thinking skills, including the ability to critique, analyze, solve problems creatively, and both discover and effectively use information.</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Student Government Association</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270516">
                <a:tc rowSpan="3">
                  <a:txBody>
                    <a:bodyPr/>
                    <a:lstStyle/>
                    <a:p>
                      <a:pPr marL="0" marR="0">
                        <a:lnSpc>
                          <a:spcPct val="115000"/>
                        </a:lnSpc>
                        <a:spcBef>
                          <a:spcPts val="0"/>
                        </a:spcBef>
                        <a:spcAft>
                          <a:spcPts val="0"/>
                        </a:spcAft>
                      </a:pPr>
                      <a:r>
                        <a:rPr lang="en-US" sz="700">
                          <a:effectLst/>
                        </a:rPr>
                        <a:t>2. Acquire a broad base of knowledge, including the arts, history, languages, literature, mathematics, philosophy, religion, and both the natural and social sciences.</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Multicultural Student Affairs</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dirty="0">
                          <a:effectLst/>
                        </a:rPr>
                        <a:t> </a:t>
                      </a:r>
                      <a:endParaRPr lang="en-US" sz="1000" dirty="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rowSpan="3">
                  <a:txBody>
                    <a:bodyPr/>
                    <a:lstStyle/>
                    <a:p>
                      <a:pPr marL="0" marR="0">
                        <a:lnSpc>
                          <a:spcPct val="115000"/>
                        </a:lnSpc>
                        <a:spcBef>
                          <a:spcPts val="0"/>
                        </a:spcBef>
                        <a:spcAft>
                          <a:spcPts val="0"/>
                        </a:spcAft>
                      </a:pPr>
                      <a:r>
                        <a:rPr lang="en-US" sz="700">
                          <a:effectLst/>
                        </a:rPr>
                        <a:t>3. Acquire the capacity to communicate well, orally and in writing, both personally and publicly.</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Career Services</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dirty="0">
                          <a:effectLst/>
                        </a:rPr>
                        <a:t> </a:t>
                      </a:r>
                      <a:endParaRPr lang="en-US" sz="1000" dirty="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rowSpan="2">
                  <a:txBody>
                    <a:bodyPr/>
                    <a:lstStyle/>
                    <a:p>
                      <a:pPr marL="0" marR="0">
                        <a:lnSpc>
                          <a:spcPct val="115000"/>
                        </a:lnSpc>
                        <a:spcBef>
                          <a:spcPts val="0"/>
                        </a:spcBef>
                        <a:spcAft>
                          <a:spcPts val="0"/>
                        </a:spcAft>
                      </a:pPr>
                      <a:r>
                        <a:rPr lang="en-US" sz="700">
                          <a:effectLst/>
                        </a:rPr>
                        <a:t>4. Cultivate the capacity to recognize and reflect upon ethical issues.</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Religious Life</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rowSpan="3">
                  <a:txBody>
                    <a:bodyPr/>
                    <a:lstStyle/>
                    <a:p>
                      <a:pPr marL="0" marR="0">
                        <a:lnSpc>
                          <a:spcPct val="115000"/>
                        </a:lnSpc>
                        <a:spcBef>
                          <a:spcPts val="0"/>
                        </a:spcBef>
                        <a:spcAft>
                          <a:spcPts val="0"/>
                        </a:spcAft>
                      </a:pPr>
                      <a:r>
                        <a:rPr lang="en-US" sz="700">
                          <a:effectLst/>
                        </a:rPr>
                        <a:t>5. Use their knowledge and skills to assist others in our wider communities.</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Service Learning</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rowSpan="3">
                  <a:txBody>
                    <a:bodyPr/>
                    <a:lstStyle/>
                    <a:p>
                      <a:pPr marL="0" marR="0">
                        <a:lnSpc>
                          <a:spcPct val="115000"/>
                        </a:lnSpc>
                        <a:spcBef>
                          <a:spcPts val="0"/>
                        </a:spcBef>
                        <a:spcAft>
                          <a:spcPts val="0"/>
                        </a:spcAft>
                      </a:pPr>
                      <a:r>
                        <a:rPr lang="en-US" sz="700" dirty="0">
                          <a:effectLst/>
                        </a:rPr>
                        <a:t>6. Be exposed to cultural perspectives other than the students’ own.</a:t>
                      </a:r>
                      <a:endParaRPr lang="en-US" sz="1000" dirty="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Study Abroad</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r>
              <a:tr h="135258">
                <a:tc vMerge="1">
                  <a:txBody>
                    <a:bodyPr/>
                    <a:lstStyle/>
                    <a:p>
                      <a:endParaRPr lang="en-US"/>
                    </a:p>
                  </a:txBody>
                  <a:tcPr/>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dirty="0">
                          <a:effectLst/>
                        </a:rPr>
                        <a:t> </a:t>
                      </a:r>
                      <a:endParaRPr lang="en-US" sz="1000" dirty="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a:effectLst/>
                        </a:rPr>
                        <a:t> </a:t>
                      </a:r>
                      <a:endParaRPr lang="en-US" sz="1000">
                        <a:effectLst/>
                        <a:latin typeface="Calibri"/>
                        <a:ea typeface="Calibri"/>
                        <a:cs typeface="Times New Roman"/>
                      </a:endParaRPr>
                    </a:p>
                  </a:txBody>
                  <a:tcPr marL="61500" marR="61500" marT="0" marB="0"/>
                </a:tc>
                <a:tc>
                  <a:txBody>
                    <a:bodyPr/>
                    <a:lstStyle/>
                    <a:p>
                      <a:pPr marL="0" marR="0">
                        <a:lnSpc>
                          <a:spcPct val="115000"/>
                        </a:lnSpc>
                        <a:spcBef>
                          <a:spcPts val="0"/>
                        </a:spcBef>
                        <a:spcAft>
                          <a:spcPts val="0"/>
                        </a:spcAft>
                      </a:pPr>
                      <a:r>
                        <a:rPr lang="en-US" sz="700" dirty="0">
                          <a:effectLst/>
                        </a:rPr>
                        <a:t> </a:t>
                      </a:r>
                      <a:endParaRPr lang="en-US" sz="1000" dirty="0">
                        <a:effectLst/>
                        <a:latin typeface="Calibri"/>
                        <a:ea typeface="Calibri"/>
                        <a:cs typeface="Times New Roman"/>
                      </a:endParaRPr>
                    </a:p>
                  </a:txBody>
                  <a:tcPr marL="61500" marR="61500" marT="0" marB="0"/>
                </a:tc>
              </a:tr>
            </a:tbl>
          </a:graphicData>
        </a:graphic>
      </p:graphicFrame>
      <p:sp>
        <p:nvSpPr>
          <p:cNvPr id="8" name="Rectangle 2"/>
          <p:cNvSpPr>
            <a:spLocks noChangeArrowheads="1"/>
          </p:cNvSpPr>
          <p:nvPr/>
        </p:nvSpPr>
        <p:spPr bwMode="auto">
          <a:xfrm>
            <a:off x="457200" y="2354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54516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31376" y="1848881"/>
            <a:ext cx="8229600" cy="4525963"/>
          </a:xfrm>
        </p:spPr>
        <p:txBody>
          <a:bodyPr>
            <a:normAutofit/>
          </a:bodyPr>
          <a:lstStyle/>
          <a:p>
            <a:pPr lvl="1">
              <a:buFont typeface="Arial" panose="020B0604020202020204" pitchFamily="34" charset="0"/>
              <a:buChar char="•"/>
            </a:pPr>
            <a:r>
              <a:rPr lang="en-US" sz="3200" dirty="0" smtClean="0"/>
              <a:t>A Framework</a:t>
            </a:r>
            <a:r>
              <a:rPr lang="en-US" sz="3200" dirty="0"/>
              <a:t> </a:t>
            </a:r>
            <a:r>
              <a:rPr lang="en-US" sz="3200" dirty="0" smtClean="0"/>
              <a:t>-- Program Goals and Measureable Objectives</a:t>
            </a:r>
          </a:p>
          <a:p>
            <a:pPr lvl="2"/>
            <a:r>
              <a:rPr lang="en-US" sz="2800" dirty="0"/>
              <a:t>Career Services: As a result of interactions with the Career Services Office, students and alumni will:</a:t>
            </a:r>
          </a:p>
          <a:p>
            <a:pPr lvl="3"/>
            <a:r>
              <a:rPr lang="en-US" dirty="0"/>
              <a:t>Identify their skills, abilities, and strengths in order to make knowledgeable career decisions</a:t>
            </a:r>
          </a:p>
          <a:p>
            <a:pPr lvl="3"/>
            <a:r>
              <a:rPr lang="en-US" dirty="0"/>
              <a:t>Have the necessary resources and skills to prepare for life-long post-graduate experiences </a:t>
            </a:r>
          </a:p>
          <a:p>
            <a:pPr marL="0" indent="0">
              <a:buNone/>
            </a:pPr>
            <a:endParaRPr lang="en-US" dirty="0" smtClean="0"/>
          </a:p>
          <a:p>
            <a:pPr marL="914400" lvl="2" indent="0">
              <a:buNone/>
            </a:pPr>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312229" y="5636180"/>
            <a:ext cx="3810000" cy="738664"/>
          </a:xfrm>
          <a:prstGeom prst="rect">
            <a:avLst/>
          </a:prstGeom>
        </p:spPr>
        <p:txBody>
          <a:bodyPr wrap="square">
            <a:spAutoFit/>
          </a:bodyPr>
          <a:lstStyle/>
          <a:p>
            <a:r>
              <a:rPr lang="en-US" sz="1400" dirty="0"/>
              <a:t>Assessing </a:t>
            </a:r>
            <a:r>
              <a:rPr lang="en-US" sz="1400" dirty="0" smtClean="0"/>
              <a:t>Co-Curricular </a:t>
            </a:r>
            <a:r>
              <a:rPr lang="en-US" sz="1400" dirty="0"/>
              <a:t>Learning PowerPoint </a:t>
            </a:r>
          </a:p>
          <a:p>
            <a:r>
              <a:rPr lang="en-US" sz="1400" dirty="0"/>
              <a:t>Robert </a:t>
            </a:r>
            <a:r>
              <a:rPr lang="en-US" sz="1400" dirty="0" err="1"/>
              <a:t>Mundhenk</a:t>
            </a:r>
            <a:r>
              <a:rPr lang="en-US" sz="1400" dirty="0"/>
              <a:t>,  Visiting Scholar</a:t>
            </a:r>
          </a:p>
          <a:p>
            <a:r>
              <a:rPr lang="en-US" sz="1400" dirty="0"/>
              <a:t>The Higher Learning Commission</a:t>
            </a:r>
          </a:p>
        </p:txBody>
      </p:sp>
      <p:pic>
        <p:nvPicPr>
          <p:cNvPr id="5122" name="Picture 2" descr="C:\Users\jadigranes\AppData\Local\Microsoft\Windows\Temporary Internet Files\Content.IE5\JYKMEXUF\MP90044869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65041" y="1828800"/>
            <a:ext cx="1483659" cy="98735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5846811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Direct and Indirect Assessment</a:t>
            </a:r>
            <a:endParaRPr lang="en-US" dirty="0">
              <a:solidFill>
                <a:schemeClr val="bg1"/>
              </a:solidFill>
            </a:endParaRPr>
          </a:p>
        </p:txBody>
      </p:sp>
      <p:sp>
        <p:nvSpPr>
          <p:cNvPr id="3" name="Content Placeholder 2"/>
          <p:cNvSpPr>
            <a:spLocks noGrp="1"/>
          </p:cNvSpPr>
          <p:nvPr>
            <p:ph idx="1"/>
          </p:nvPr>
        </p:nvSpPr>
        <p:spPr>
          <a:xfrm>
            <a:off x="762000" y="1981200"/>
            <a:ext cx="7924800" cy="4144963"/>
          </a:xfrm>
        </p:spPr>
        <p:txBody>
          <a:bodyPr>
            <a:normAutofit/>
          </a:bodyPr>
          <a:lstStyle/>
          <a:p>
            <a:r>
              <a:rPr lang="en-US" u="sng" dirty="0" smtClean="0"/>
              <a:t>Direct assessment</a:t>
            </a:r>
            <a:r>
              <a:rPr lang="en-US" dirty="0" smtClean="0"/>
              <a:t> involves an analysis of products or behaviors that demonstrate the extent of students’ mastery of learning outcomes.</a:t>
            </a:r>
          </a:p>
          <a:p>
            <a:r>
              <a:rPr lang="en-US" u="sng" dirty="0" smtClean="0"/>
              <a:t>Indirect assessment </a:t>
            </a:r>
            <a:r>
              <a:rPr lang="en-US" dirty="0" smtClean="0"/>
              <a:t>involves people’s opinions, and these opinions can richly supplement what is learned in direct assessment studies.</a:t>
            </a:r>
            <a:endParaRPr lang="en-US" dirty="0"/>
          </a:p>
        </p:txBody>
      </p:sp>
      <p:sp>
        <p:nvSpPr>
          <p:cNvPr id="4" name="Rectangle 3"/>
          <p:cNvSpPr/>
          <p:nvPr/>
        </p:nvSpPr>
        <p:spPr>
          <a:xfrm>
            <a:off x="5671457" y="5715000"/>
            <a:ext cx="3505200" cy="769441"/>
          </a:xfrm>
          <a:prstGeom prst="rect">
            <a:avLst/>
          </a:prstGeom>
        </p:spPr>
        <p:txBody>
          <a:bodyPr wrap="square">
            <a:spAutoFit/>
          </a:bodyPr>
          <a:lstStyle/>
          <a:p>
            <a:r>
              <a:rPr lang="en-US" sz="1400" dirty="0" smtClean="0"/>
              <a:t>Allen, M. J.  (2006</a:t>
            </a:r>
            <a:r>
              <a:rPr lang="en-US" sz="1400" i="1" dirty="0" smtClean="0"/>
              <a:t>).  Assessing general </a:t>
            </a:r>
            <a:r>
              <a:rPr lang="en-US" sz="1400" i="1" dirty="0"/>
              <a:t>e</a:t>
            </a:r>
            <a:r>
              <a:rPr lang="en-US" sz="1400" i="1" dirty="0" smtClean="0"/>
              <a:t>ducation </a:t>
            </a:r>
            <a:r>
              <a:rPr lang="en-US" sz="1400" i="1" dirty="0"/>
              <a:t>p</a:t>
            </a:r>
            <a:r>
              <a:rPr lang="en-US" sz="1400" i="1" dirty="0" smtClean="0"/>
              <a:t>rograms</a:t>
            </a:r>
            <a:r>
              <a:rPr lang="en-US" sz="1400" dirty="0" smtClean="0"/>
              <a:t>.  San Francisco, CA:  </a:t>
            </a:r>
            <a:r>
              <a:rPr lang="en-US" sz="1400" dirty="0" err="1" smtClean="0"/>
              <a:t>Jossey</a:t>
            </a:r>
            <a:r>
              <a:rPr lang="en-US" sz="1400" dirty="0" smtClean="0"/>
              <a:t>-Bass, A Wiley Imprint</a:t>
            </a:r>
            <a:r>
              <a:rPr lang="en-US" sz="1600" dirty="0" smtClean="0"/>
              <a:t>.</a:t>
            </a:r>
            <a:endParaRPr lang="en-US" sz="1600" dirty="0"/>
          </a:p>
        </p:txBody>
      </p:sp>
      <p:pic>
        <p:nvPicPr>
          <p:cNvPr id="12290"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5634718"/>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8310198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57200" y="1600199"/>
            <a:ext cx="8229600" cy="5000625"/>
          </a:xfrm>
        </p:spPr>
        <p:txBody>
          <a:bodyPr>
            <a:noAutofit/>
          </a:bodyPr>
          <a:lstStyle/>
          <a:p>
            <a:pPr lvl="2"/>
            <a:r>
              <a:rPr lang="en-US" sz="3200" dirty="0" smtClean="0"/>
              <a:t>Direct</a:t>
            </a:r>
          </a:p>
          <a:p>
            <a:pPr lvl="3"/>
            <a:r>
              <a:rPr lang="en-US" sz="2800" dirty="0" smtClean="0"/>
              <a:t>Student Artifact/Special Projects</a:t>
            </a:r>
          </a:p>
          <a:p>
            <a:pPr lvl="3"/>
            <a:r>
              <a:rPr lang="en-US" sz="2800" dirty="0" smtClean="0"/>
              <a:t>Student Demonstration</a:t>
            </a:r>
          </a:p>
          <a:p>
            <a:pPr lvl="3"/>
            <a:r>
              <a:rPr lang="en-US" sz="2800" dirty="0" smtClean="0"/>
              <a:t>Exam</a:t>
            </a:r>
          </a:p>
          <a:p>
            <a:pPr lvl="3"/>
            <a:r>
              <a:rPr lang="en-US" sz="2800" dirty="0" smtClean="0"/>
              <a:t>Portfolio</a:t>
            </a:r>
          </a:p>
          <a:p>
            <a:pPr lvl="3"/>
            <a:r>
              <a:rPr lang="en-US" sz="2800" dirty="0" smtClean="0"/>
              <a:t>Case Studies</a:t>
            </a:r>
          </a:p>
          <a:p>
            <a:pPr marL="1371600" lvl="3" indent="0">
              <a:buNone/>
            </a:pPr>
            <a:endParaRPr lang="en-US" sz="1600" dirty="0" smtClean="0"/>
          </a:p>
          <a:p>
            <a:pPr marL="914400" lvl="2" indent="0">
              <a:buNone/>
            </a:pPr>
            <a:endParaRPr lang="en-US" sz="1600" dirty="0"/>
          </a:p>
          <a:p>
            <a:pPr marL="0" indent="0">
              <a:buNone/>
            </a:pPr>
            <a:endParaRPr lang="en-US" sz="1600"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23765" y="6139160"/>
            <a:ext cx="4791635" cy="369332"/>
          </a:xfrm>
          <a:prstGeom prst="rect">
            <a:avLst/>
          </a:prstGeom>
          <a:noFill/>
        </p:spPr>
        <p:txBody>
          <a:bodyPr wrap="square" rtlCol="0">
            <a:spAutoFit/>
          </a:bodyPr>
          <a:lstStyle/>
          <a:p>
            <a:endParaRPr lang="en-US" dirty="0"/>
          </a:p>
        </p:txBody>
      </p:sp>
      <p:pic>
        <p:nvPicPr>
          <p:cNvPr id="6148" name="Picture 4" descr="C:\Users\jadigranes\AppData\Local\Microsoft\Windows\Temporary Internet Files\Content.IE5\ONTTWOXE\MC90028693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3526197"/>
            <a:ext cx="2436891" cy="2474833"/>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889730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57200" y="1600199"/>
            <a:ext cx="8229600" cy="5000625"/>
          </a:xfrm>
        </p:spPr>
        <p:txBody>
          <a:bodyPr>
            <a:noAutofit/>
          </a:bodyPr>
          <a:lstStyle/>
          <a:p>
            <a:pPr lvl="2"/>
            <a:r>
              <a:rPr lang="en-US" sz="3200" dirty="0" smtClean="0"/>
              <a:t>Indirect</a:t>
            </a:r>
          </a:p>
          <a:p>
            <a:pPr lvl="3"/>
            <a:r>
              <a:rPr lang="en-US" sz="2400" dirty="0" smtClean="0"/>
              <a:t>Surveys – Students, alumni, employers, and other external constituents</a:t>
            </a:r>
          </a:p>
          <a:p>
            <a:pPr lvl="3"/>
            <a:r>
              <a:rPr lang="en-US" sz="2400" dirty="0" smtClean="0"/>
              <a:t>Interviews</a:t>
            </a:r>
          </a:p>
          <a:p>
            <a:pPr lvl="3"/>
            <a:r>
              <a:rPr lang="en-US" sz="2400" dirty="0" smtClean="0"/>
              <a:t>Focus Groups</a:t>
            </a:r>
          </a:p>
          <a:p>
            <a:pPr lvl="3"/>
            <a:r>
              <a:rPr lang="en-US" sz="2400" dirty="0" smtClean="0"/>
              <a:t>Retention Rates</a:t>
            </a:r>
          </a:p>
          <a:p>
            <a:pPr lvl="3"/>
            <a:r>
              <a:rPr lang="en-US" sz="2400" dirty="0" smtClean="0"/>
              <a:t>Graduation Rates</a:t>
            </a:r>
          </a:p>
          <a:p>
            <a:pPr lvl="3"/>
            <a:r>
              <a:rPr lang="en-US" sz="2400" dirty="0" smtClean="0"/>
              <a:t>Employment/Placement Rates</a:t>
            </a:r>
          </a:p>
          <a:p>
            <a:pPr lvl="3"/>
            <a:r>
              <a:rPr lang="en-US" sz="2400" dirty="0" smtClean="0"/>
              <a:t>Student research activities</a:t>
            </a:r>
          </a:p>
          <a:p>
            <a:pPr lvl="3"/>
            <a:r>
              <a:rPr lang="en-US" sz="2400" dirty="0" smtClean="0"/>
              <a:t>Honors, awards, scholarships, and other forms of public recognition earned by students and alumni</a:t>
            </a:r>
            <a:endParaRPr lang="en-US" sz="2400" dirty="0"/>
          </a:p>
          <a:p>
            <a:pPr lvl="3"/>
            <a:endParaRPr lang="en-US" sz="2400" dirty="0" smtClean="0"/>
          </a:p>
          <a:p>
            <a:pPr marL="914400" lvl="2" indent="0">
              <a:buNone/>
            </a:pPr>
            <a:endParaRPr lang="en-US" sz="1600" dirty="0"/>
          </a:p>
          <a:p>
            <a:pPr marL="0" indent="0">
              <a:buNone/>
            </a:pPr>
            <a:endParaRPr lang="en-US" sz="1600"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23765" y="6139160"/>
            <a:ext cx="4791635" cy="369332"/>
          </a:xfrm>
          <a:prstGeom prst="rect">
            <a:avLst/>
          </a:prstGeom>
          <a:noFill/>
        </p:spPr>
        <p:txBody>
          <a:bodyPr wrap="square" rtlCol="0">
            <a:spAutoFit/>
          </a:bodyPr>
          <a:lstStyle/>
          <a:p>
            <a:endParaRPr lang="en-US" dirty="0"/>
          </a:p>
        </p:txBody>
      </p:sp>
      <p:pic>
        <p:nvPicPr>
          <p:cNvPr id="6147" name="Picture 3" descr="C:\Users\jadigranes\AppData\Local\Microsoft\Windows\Temporary Internet Files\Content.IE5\JYKMEXUF\MC90033254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9582" y="3124200"/>
            <a:ext cx="2275487" cy="1371600"/>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524774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Assessment of Student Learning</a:t>
            </a:r>
            <a:endParaRPr lang="en-US" dirty="0">
              <a:solidFill>
                <a:schemeClr val="bg1"/>
              </a:solidFill>
            </a:endParaRPr>
          </a:p>
        </p:txBody>
      </p:sp>
      <p:sp>
        <p:nvSpPr>
          <p:cNvPr id="3" name="Content Placeholder 2"/>
          <p:cNvSpPr>
            <a:spLocks noGrp="1"/>
          </p:cNvSpPr>
          <p:nvPr>
            <p:ph idx="1"/>
          </p:nvPr>
        </p:nvSpPr>
        <p:spPr>
          <a:xfrm>
            <a:off x="1524000" y="1600200"/>
            <a:ext cx="6248400" cy="4525963"/>
          </a:xfrm>
        </p:spPr>
        <p:txBody>
          <a:bodyPr/>
          <a:lstStyle/>
          <a:p>
            <a:pPr marL="0" indent="0" algn="ctr">
              <a:buNone/>
            </a:pPr>
            <a:endParaRPr lang="en-US" dirty="0" smtClean="0"/>
          </a:p>
          <a:p>
            <a:pPr marL="0" indent="0" algn="ctr">
              <a:buNone/>
            </a:pPr>
            <a:r>
              <a:rPr lang="en-US" dirty="0" smtClean="0"/>
              <a:t>The systematic collection of information about student learning, using the time, knowledge, expertise, and resources available, in order to inform decisions about how to improve learning.</a:t>
            </a:r>
            <a:endParaRPr lang="en-US" dirty="0"/>
          </a:p>
        </p:txBody>
      </p:sp>
      <p:sp>
        <p:nvSpPr>
          <p:cNvPr id="4" name="TextBox 3"/>
          <p:cNvSpPr txBox="1"/>
          <p:nvPr/>
        </p:nvSpPr>
        <p:spPr>
          <a:xfrm>
            <a:off x="4114800" y="5454525"/>
            <a:ext cx="5181600" cy="738664"/>
          </a:xfrm>
          <a:prstGeom prst="rect">
            <a:avLst/>
          </a:prstGeom>
          <a:noFill/>
        </p:spPr>
        <p:txBody>
          <a:bodyPr wrap="square" rtlCol="0">
            <a:spAutoFit/>
          </a:bodyPr>
          <a:lstStyle/>
          <a:p>
            <a:r>
              <a:rPr lang="en-US" sz="1400" dirty="0" err="1" smtClean="0"/>
              <a:t>Walvoord</a:t>
            </a:r>
            <a:r>
              <a:rPr lang="en-US" sz="1400" dirty="0" smtClean="0"/>
              <a:t>, B. E. (2004). </a:t>
            </a:r>
            <a:r>
              <a:rPr lang="en-US" sz="1400" i="1" u="sng" dirty="0" smtClean="0"/>
              <a:t> </a:t>
            </a:r>
            <a:r>
              <a:rPr lang="en-US" sz="1400" i="1" dirty="0" smtClean="0"/>
              <a:t>Assessment clear and simple A practical </a:t>
            </a:r>
            <a:r>
              <a:rPr lang="en-US" sz="1400" i="1" dirty="0"/>
              <a:t>g</a:t>
            </a:r>
            <a:r>
              <a:rPr lang="en-US" sz="1400" i="1" dirty="0" smtClean="0"/>
              <a:t>uide for institutions, departments, and general </a:t>
            </a:r>
            <a:r>
              <a:rPr lang="en-US" sz="1400" i="1" dirty="0"/>
              <a:t>e</a:t>
            </a:r>
            <a:r>
              <a:rPr lang="en-US" sz="1400" i="1" dirty="0" smtClean="0"/>
              <a:t>ducation</a:t>
            </a:r>
            <a:r>
              <a:rPr lang="en-US" sz="1400" dirty="0" smtClean="0"/>
              <a:t>.  San Francisco, CA:  </a:t>
            </a:r>
            <a:r>
              <a:rPr lang="en-US" sz="1400" dirty="0" err="1" smtClean="0"/>
              <a:t>Jossey</a:t>
            </a:r>
            <a:r>
              <a:rPr lang="en-US" sz="1400" dirty="0" smtClean="0"/>
              <a:t>-bass A Wiley Imprint.</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1427555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381000" y="1600199"/>
            <a:ext cx="9067800" cy="5000625"/>
          </a:xfrm>
        </p:spPr>
        <p:txBody>
          <a:bodyPr>
            <a:noAutofit/>
          </a:bodyPr>
          <a:lstStyle/>
          <a:p>
            <a:pPr lvl="2"/>
            <a:r>
              <a:rPr lang="en-US" sz="3200" dirty="0" smtClean="0"/>
              <a:t>Indirect Examples from OCU NSSE Survey</a:t>
            </a:r>
          </a:p>
          <a:p>
            <a:pPr lvl="3"/>
            <a:r>
              <a:rPr lang="en-US" dirty="0" smtClean="0"/>
              <a:t>Career Services “Talked about career plans with a faculty member or advisor”  </a:t>
            </a:r>
          </a:p>
          <a:p>
            <a:pPr lvl="4"/>
            <a:r>
              <a:rPr lang="en-US" dirty="0" smtClean="0"/>
              <a:t>Significantly  higher for Freshmen T 2.50 than US NEWS Top Ten (2.25), Carnegie Class (2.24), and NSSE 2012 (2.23)</a:t>
            </a:r>
          </a:p>
          <a:p>
            <a:pPr lvl="4"/>
            <a:r>
              <a:rPr lang="en-US" dirty="0" smtClean="0"/>
              <a:t>For Seniors at 2.58 higher than Carnegie (2.67) and NSSE 2012 (2.44)  and lower than US NEWS Top Ten (2.67)</a:t>
            </a:r>
          </a:p>
          <a:p>
            <a:pPr lvl="3"/>
            <a:r>
              <a:rPr lang="en-US" dirty="0" smtClean="0"/>
              <a:t>Religious Life “Participated in activities to enhance your spirituality (worship, meditation, prayer, etc.)”</a:t>
            </a:r>
          </a:p>
          <a:p>
            <a:pPr lvl="4"/>
            <a:r>
              <a:rPr lang="en-US" dirty="0" smtClean="0"/>
              <a:t>Significantly higher for Freshmen AT 2:60  than US NEWS Top Ten (2.20), Carnegie Class (2.05), and NSSE 2012 (2.06)</a:t>
            </a:r>
          </a:p>
          <a:p>
            <a:pPr lvl="4"/>
            <a:r>
              <a:rPr lang="en-US" dirty="0" smtClean="0"/>
              <a:t>For Seniors at 2.37 was significantly higher than US NEWS Top Ten (2.13), Carnegie Class (2.13), and NSSE 2012 (2.14)</a:t>
            </a:r>
          </a:p>
          <a:p>
            <a:pPr marL="1371600" lvl="3" indent="0">
              <a:buNone/>
            </a:pPr>
            <a:endParaRPr lang="en-US" dirty="0" smtClean="0"/>
          </a:p>
          <a:p>
            <a:pPr marL="914400" lvl="2" indent="0">
              <a:buNone/>
            </a:pPr>
            <a:endParaRPr lang="en-US" sz="2000" dirty="0"/>
          </a:p>
          <a:p>
            <a:pPr marL="0" indent="0">
              <a:buNone/>
            </a:pPr>
            <a:endParaRPr lang="en-US" sz="1600"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23765" y="6139160"/>
            <a:ext cx="4791635" cy="369332"/>
          </a:xfrm>
          <a:prstGeom prst="rect">
            <a:avLst/>
          </a:prstGeom>
          <a:noFill/>
        </p:spPr>
        <p:txBody>
          <a:bodyPr wrap="square" rtlCol="0">
            <a:spAutoFit/>
          </a:bodyPr>
          <a:lstStyle/>
          <a:p>
            <a:endParaRPr lang="en-US"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6502276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457200" y="1857375"/>
            <a:ext cx="8686800" cy="5000625"/>
          </a:xfrm>
        </p:spPr>
        <p:txBody>
          <a:bodyPr>
            <a:noAutofit/>
          </a:bodyPr>
          <a:lstStyle/>
          <a:p>
            <a:pPr lvl="2"/>
            <a:r>
              <a:rPr lang="en-US" sz="3200" dirty="0" smtClean="0"/>
              <a:t>Indirect Examples from OCU NSSE Survey</a:t>
            </a:r>
          </a:p>
          <a:p>
            <a:pPr lvl="3"/>
            <a:r>
              <a:rPr lang="en-US" sz="2400" dirty="0" smtClean="0"/>
              <a:t>Study Abroad “Study Abroad”</a:t>
            </a:r>
          </a:p>
          <a:p>
            <a:pPr lvl="4"/>
            <a:r>
              <a:rPr lang="en-US" sz="2400" dirty="0" smtClean="0"/>
              <a:t>Was higher for Freshmen at .04 than US NEWS Top Ten (.02) and NSSE 2012 (.03); same as Carnegie Class at .04</a:t>
            </a:r>
          </a:p>
          <a:p>
            <a:pPr lvl="4"/>
            <a:r>
              <a:rPr lang="en-US" sz="2400" dirty="0" smtClean="0"/>
              <a:t>For Seniors at .12 was significantly lower than US NEWS Top Ten (.33), same as Carnegie Class, and lower than NSSE 2012 (.14) </a:t>
            </a:r>
          </a:p>
          <a:p>
            <a:pPr lvl="3"/>
            <a:endParaRPr lang="en-US" sz="2400" dirty="0" smtClean="0"/>
          </a:p>
          <a:p>
            <a:pPr marL="914400" lvl="2" indent="0">
              <a:buNone/>
            </a:pPr>
            <a:endParaRPr lang="en-US" dirty="0"/>
          </a:p>
          <a:p>
            <a:pPr marL="0" indent="0">
              <a:buNone/>
            </a:pPr>
            <a:endParaRPr lang="en-US" sz="1600"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123765" y="6139160"/>
            <a:ext cx="4791635" cy="369332"/>
          </a:xfrm>
          <a:prstGeom prst="rect">
            <a:avLst/>
          </a:prstGeom>
          <a:noFill/>
        </p:spPr>
        <p:txBody>
          <a:bodyPr wrap="square" rtlCol="0">
            <a:spAutoFit/>
          </a:bodyPr>
          <a:lstStyle/>
          <a:p>
            <a:endParaRPr lang="en-US" dirty="0"/>
          </a:p>
        </p:txBody>
      </p:sp>
      <p:pic>
        <p:nvPicPr>
          <p:cNvPr id="10243" name="Picture 3" descr="C:\Program Files (x86)\Microsoft Office\MEDIA\CAGCAT10\j029323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81800" y="5081833"/>
            <a:ext cx="1933841" cy="142665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3665654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152400" y="1600200"/>
            <a:ext cx="8991600" cy="4525963"/>
          </a:xfrm>
        </p:spPr>
        <p:txBody>
          <a:bodyPr>
            <a:normAutofit/>
          </a:bodyPr>
          <a:lstStyle/>
          <a:p>
            <a:pPr lvl="1">
              <a:buFont typeface="Arial" panose="020B0604020202020204" pitchFamily="34" charset="0"/>
              <a:buChar char="•"/>
            </a:pPr>
            <a:r>
              <a:rPr lang="en-US" sz="3200" dirty="0" smtClean="0"/>
              <a:t>A Framework -- Identify “Successful Completion” </a:t>
            </a:r>
          </a:p>
          <a:p>
            <a:pPr lvl="3"/>
            <a:r>
              <a:rPr lang="en-US" dirty="0" smtClean="0"/>
              <a:t>80% of eligible students will participate</a:t>
            </a:r>
          </a:p>
          <a:p>
            <a:pPr lvl="3"/>
            <a:r>
              <a:rPr lang="en-US" dirty="0" smtClean="0"/>
              <a:t>85% will pass exam on content area presented</a:t>
            </a:r>
          </a:p>
          <a:p>
            <a:pPr lvl="3"/>
            <a:r>
              <a:rPr lang="en-US" dirty="0" smtClean="0"/>
              <a:t>90% will rate the University in a specific area on a survey at good or excellent</a:t>
            </a:r>
          </a:p>
          <a:p>
            <a:pPr lvl="3"/>
            <a:r>
              <a:rPr lang="en-US" dirty="0" smtClean="0"/>
              <a:t>All students will score at Level 4 or 5 on a rubric measuring leadership skills (with 5 being highest)</a:t>
            </a:r>
          </a:p>
          <a:p>
            <a:pPr lvl="3"/>
            <a:r>
              <a:rPr lang="en-US" dirty="0" smtClean="0"/>
              <a:t>University students will surpass scores on survey questions related to mission as compared to peer and/or benchmark institutions</a:t>
            </a:r>
          </a:p>
          <a:p>
            <a:pPr lvl="3"/>
            <a:r>
              <a:rPr lang="en-US" dirty="0" smtClean="0"/>
              <a:t>All agencies at which students perform service learning activities will rate satisfaction at Level 4 or 5 (with 5 being highest)</a:t>
            </a:r>
          </a:p>
          <a:p>
            <a:pPr lvl="3"/>
            <a:endParaRPr lang="en-US" dirty="0" smtClean="0"/>
          </a:p>
          <a:p>
            <a:pPr lvl="3"/>
            <a:endParaRPr lang="en-US"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jadigranes\AppData\Local\Microsoft\Windows\Temporary Internet Files\Content.IE5\K3PEP1SZ\MC90044146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5373586"/>
            <a:ext cx="2409653" cy="2409653"/>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5"/>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5217598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0" y="1600200"/>
            <a:ext cx="9144000" cy="4525963"/>
          </a:xfrm>
        </p:spPr>
        <p:txBody>
          <a:bodyPr>
            <a:normAutofit/>
          </a:bodyPr>
          <a:lstStyle/>
          <a:p>
            <a:pPr lvl="1">
              <a:buFont typeface="Arial" panose="020B0604020202020204" pitchFamily="34" charset="0"/>
              <a:buChar char="•"/>
            </a:pPr>
            <a:r>
              <a:rPr lang="en-US" sz="3200" dirty="0" smtClean="0"/>
              <a:t>A Framework -- Mapping to Mission(s) &amp; Levels</a:t>
            </a:r>
          </a:p>
          <a:p>
            <a:pPr marL="0" indent="0">
              <a:buNone/>
            </a:pPr>
            <a:r>
              <a:rPr lang="en-US" sz="2400" dirty="0" smtClean="0"/>
              <a:t>	Can also do this for various departments within Student   	Services – mapping back to Student Services Mission – or 	mapping goals/objectives to departmental mission</a:t>
            </a:r>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p:cNvSpPr>
            <a:spLocks noChangeArrowheads="1"/>
          </p:cNvSpPr>
          <p:nvPr/>
        </p:nvSpPr>
        <p:spPr bwMode="auto">
          <a:xfrm>
            <a:off x="457200" y="2354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114285555"/>
              </p:ext>
            </p:extLst>
          </p:nvPr>
        </p:nvGraphicFramePr>
        <p:xfrm>
          <a:off x="1347470" y="3625972"/>
          <a:ext cx="7363460" cy="2455672"/>
        </p:xfrm>
        <a:graphic>
          <a:graphicData uri="http://schemas.openxmlformats.org/drawingml/2006/table">
            <a:tbl>
              <a:tblPr firstRow="1" firstCol="1" bandRow="1">
                <a:tableStyleId>{5C22544A-7EE6-4342-B048-85BDC9FD1C3A}</a:tableStyleId>
              </a:tblPr>
              <a:tblGrid>
                <a:gridCol w="2299970"/>
                <a:gridCol w="1062990"/>
                <a:gridCol w="857250"/>
                <a:gridCol w="857250"/>
                <a:gridCol w="914400"/>
                <a:gridCol w="914400"/>
                <a:gridCol w="457200"/>
              </a:tblGrid>
              <a:tr h="273745">
                <a:tc gridSpan="7">
                  <a:txBody>
                    <a:bodyPr/>
                    <a:lstStyle/>
                    <a:p>
                      <a:pPr marL="0" marR="0" algn="ctr">
                        <a:lnSpc>
                          <a:spcPct val="115000"/>
                        </a:lnSpc>
                        <a:spcBef>
                          <a:spcPts val="0"/>
                        </a:spcBef>
                        <a:spcAft>
                          <a:spcPts val="0"/>
                        </a:spcAft>
                      </a:pPr>
                      <a:r>
                        <a:rPr lang="en-US" sz="600" dirty="0">
                          <a:effectLst/>
                        </a:rPr>
                        <a:t> </a:t>
                      </a:r>
                      <a:endParaRPr lang="en-US" sz="1100" dirty="0">
                        <a:effectLst/>
                      </a:endParaRPr>
                    </a:p>
                    <a:p>
                      <a:pPr marL="0" marR="0" algn="ctr">
                        <a:lnSpc>
                          <a:spcPct val="115000"/>
                        </a:lnSpc>
                        <a:spcBef>
                          <a:spcPts val="0"/>
                        </a:spcBef>
                        <a:spcAft>
                          <a:spcPts val="0"/>
                        </a:spcAft>
                      </a:pPr>
                      <a:r>
                        <a:rPr lang="en-US" sz="600" dirty="0">
                          <a:effectLst/>
                        </a:rPr>
                        <a:t>Assessment of General Education Goals by Method and Level of Learning</a:t>
                      </a:r>
                      <a:endParaRPr lang="en-US" sz="1100" dirty="0">
                        <a:effectLst/>
                      </a:endParaRPr>
                    </a:p>
                    <a:p>
                      <a:pPr marL="0" marR="0" algn="ctr">
                        <a:lnSpc>
                          <a:spcPct val="115000"/>
                        </a:lnSpc>
                        <a:spcBef>
                          <a:spcPts val="0"/>
                        </a:spcBef>
                        <a:spcAft>
                          <a:spcPts val="0"/>
                        </a:spcAft>
                      </a:pPr>
                      <a:r>
                        <a:rPr lang="en-US" sz="600" dirty="0">
                          <a:effectLst/>
                        </a:rPr>
                        <a:t> </a:t>
                      </a:r>
                      <a:endParaRPr lang="en-US" sz="11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pPr marL="0" marR="0" algn="ctr">
                        <a:lnSpc>
                          <a:spcPct val="115000"/>
                        </a:lnSpc>
                        <a:spcBef>
                          <a:spcPts val="0"/>
                        </a:spcBef>
                        <a:spcAft>
                          <a:spcPts val="0"/>
                        </a:spcAft>
                      </a:pPr>
                      <a:r>
                        <a:rPr lang="en-US" sz="600">
                          <a:effectLst/>
                        </a:rPr>
                        <a:t>General Education Goal</a:t>
                      </a:r>
                      <a:endParaRPr lang="en-US" sz="1100">
                        <a:effectLst/>
                        <a:latin typeface="Calibri"/>
                        <a:ea typeface="Calibri"/>
                        <a:cs typeface="Times New Roman"/>
                      </a:endParaRPr>
                    </a:p>
                  </a:txBody>
                  <a:tcPr marL="68580" marR="68580" marT="0" marB="0"/>
                </a:tc>
                <a:tc gridSpan="2">
                  <a:txBody>
                    <a:bodyPr/>
                    <a:lstStyle/>
                    <a:p>
                      <a:pPr marL="0" marR="0" algn="ctr">
                        <a:lnSpc>
                          <a:spcPct val="115000"/>
                        </a:lnSpc>
                        <a:spcBef>
                          <a:spcPts val="0"/>
                        </a:spcBef>
                        <a:spcAft>
                          <a:spcPts val="0"/>
                        </a:spcAft>
                      </a:pPr>
                      <a:r>
                        <a:rPr lang="en-US" sz="600">
                          <a:effectLst/>
                        </a:rPr>
                        <a:t>Introduction at Basic Level of Learning</a:t>
                      </a:r>
                      <a:endParaRPr lang="en-US" sz="1100">
                        <a:effectLst/>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600">
                          <a:effectLst/>
                        </a:rPr>
                        <a:t>Development/Enhancement Level of Learning</a:t>
                      </a:r>
                      <a:endParaRPr lang="en-US" sz="1100">
                        <a:effectLst/>
                        <a:latin typeface="Calibri"/>
                        <a:ea typeface="Calibri"/>
                        <a:cs typeface="Times New Roman"/>
                      </a:endParaRPr>
                    </a:p>
                  </a:txBody>
                  <a:tcPr marL="68580" marR="68580" marT="0" marB="0"/>
                </a:tc>
                <a:tc hMerge="1">
                  <a:txBody>
                    <a:bodyPr/>
                    <a:lstStyle/>
                    <a:p>
                      <a:endParaRPr lang="en-US"/>
                    </a:p>
                  </a:txBody>
                  <a:tcPr/>
                </a:tc>
                <a:tc gridSpan="2">
                  <a:txBody>
                    <a:bodyPr/>
                    <a:lstStyle/>
                    <a:p>
                      <a:pPr marL="0" marR="0" algn="ctr">
                        <a:lnSpc>
                          <a:spcPct val="115000"/>
                        </a:lnSpc>
                        <a:spcBef>
                          <a:spcPts val="0"/>
                        </a:spcBef>
                        <a:spcAft>
                          <a:spcPts val="0"/>
                        </a:spcAft>
                      </a:pPr>
                      <a:r>
                        <a:rPr lang="en-US" sz="600">
                          <a:effectLst/>
                        </a:rPr>
                        <a:t>Mastery Level of Learning</a:t>
                      </a:r>
                      <a:endParaRPr lang="en-US" sz="1100">
                        <a:effectLst/>
                        <a:latin typeface="Calibri"/>
                        <a:ea typeface="Calibri"/>
                        <a:cs typeface="Times New Roman"/>
                      </a:endParaRPr>
                    </a:p>
                  </a:txBody>
                  <a:tcPr marL="68580" marR="68580" marT="0" marB="0"/>
                </a:tc>
                <a:tc hMerge="1">
                  <a:txBody>
                    <a:bodyPr/>
                    <a:lstStyle/>
                    <a:p>
                      <a:endParaRPr lang="en-US"/>
                    </a:p>
                  </a:txBody>
                  <a:tcPr/>
                </a:tc>
              </a:tr>
              <a:tr h="0">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SS Department/Goal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Timeline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SS Department/Goal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Timeline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SS Department/Goal</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Timeline</a:t>
                      </a:r>
                      <a:endParaRPr lang="en-US" sz="1100">
                        <a:effectLst/>
                        <a:latin typeface="Calibri"/>
                        <a:ea typeface="Calibri"/>
                        <a:cs typeface="Times New Roman"/>
                      </a:endParaRPr>
                    </a:p>
                  </a:txBody>
                  <a:tcPr marL="68580" marR="68580" marT="0" marB="0"/>
                </a:tc>
              </a:tr>
              <a:tr h="0">
                <a:tc rowSpan="3">
                  <a:txBody>
                    <a:bodyPr/>
                    <a:lstStyle/>
                    <a:p>
                      <a:pPr marL="0" marR="0">
                        <a:lnSpc>
                          <a:spcPct val="115000"/>
                        </a:lnSpc>
                        <a:spcBef>
                          <a:spcPts val="0"/>
                        </a:spcBef>
                        <a:spcAft>
                          <a:spcPts val="0"/>
                        </a:spcAft>
                      </a:pPr>
                      <a:r>
                        <a:rPr lang="en-US" sz="600">
                          <a:effectLst/>
                        </a:rPr>
                        <a:t>1. Develop fundamental thinking skills, including the ability to critique, analyze, solve problems creatively, and both discover and effectively use information.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Student Government Association</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rowSpan="3">
                  <a:txBody>
                    <a:bodyPr/>
                    <a:lstStyle/>
                    <a:p>
                      <a:pPr marL="0" marR="0">
                        <a:lnSpc>
                          <a:spcPct val="115000"/>
                        </a:lnSpc>
                        <a:spcBef>
                          <a:spcPts val="0"/>
                        </a:spcBef>
                        <a:spcAft>
                          <a:spcPts val="0"/>
                        </a:spcAft>
                      </a:pPr>
                      <a:r>
                        <a:rPr lang="en-US" sz="600">
                          <a:effectLst/>
                        </a:rPr>
                        <a:t>2. Acquire a broad base of knowledge, including the arts, history, languages, literature, mathematics, philosophy, religion, and both the natural and social sciences.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Multicultural Student Affairs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142240">
                <a:tc rowSpan="3">
                  <a:txBody>
                    <a:bodyPr/>
                    <a:lstStyle/>
                    <a:p>
                      <a:pPr marL="0" marR="0">
                        <a:lnSpc>
                          <a:spcPct val="115000"/>
                        </a:lnSpc>
                        <a:spcBef>
                          <a:spcPts val="0"/>
                        </a:spcBef>
                        <a:spcAft>
                          <a:spcPts val="0"/>
                        </a:spcAft>
                      </a:pPr>
                      <a:r>
                        <a:rPr lang="en-US" sz="600">
                          <a:effectLst/>
                        </a:rPr>
                        <a:t>3. Acquire the capacity to communicate well, orally and in writing, both personally and publicly.</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Career Services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rowSpan="2">
                  <a:txBody>
                    <a:bodyPr/>
                    <a:lstStyle/>
                    <a:p>
                      <a:pPr marL="0" marR="0">
                        <a:lnSpc>
                          <a:spcPct val="115000"/>
                        </a:lnSpc>
                        <a:spcBef>
                          <a:spcPts val="0"/>
                        </a:spcBef>
                        <a:spcAft>
                          <a:spcPts val="0"/>
                        </a:spcAft>
                      </a:pPr>
                      <a:r>
                        <a:rPr lang="en-US" sz="600">
                          <a:effectLst/>
                        </a:rPr>
                        <a:t>4. Cultivate the capacity to recognize and reflect upon ethical issues.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Religious Life</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rowSpan="3">
                  <a:txBody>
                    <a:bodyPr/>
                    <a:lstStyle/>
                    <a:p>
                      <a:pPr marL="0" marR="0">
                        <a:lnSpc>
                          <a:spcPct val="115000"/>
                        </a:lnSpc>
                        <a:spcBef>
                          <a:spcPts val="0"/>
                        </a:spcBef>
                        <a:spcAft>
                          <a:spcPts val="0"/>
                        </a:spcAft>
                      </a:pPr>
                      <a:r>
                        <a:rPr lang="en-US" sz="600">
                          <a:effectLst/>
                        </a:rPr>
                        <a:t>5. Use their knowledge and skills to assist others in our wider communities.</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Service Learning</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rowSpan="3">
                  <a:txBody>
                    <a:bodyPr/>
                    <a:lstStyle/>
                    <a:p>
                      <a:pPr marL="0" marR="0">
                        <a:lnSpc>
                          <a:spcPct val="115000"/>
                        </a:lnSpc>
                        <a:spcBef>
                          <a:spcPts val="0"/>
                        </a:spcBef>
                        <a:spcAft>
                          <a:spcPts val="0"/>
                        </a:spcAft>
                      </a:pPr>
                      <a:r>
                        <a:rPr lang="en-US" sz="600" dirty="0">
                          <a:effectLst/>
                        </a:rPr>
                        <a:t>6. Be exposed to cultural perspectives other than the students’ own.</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Study Abroad</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r>
              <a:tr h="0">
                <a:tc vMerge="1">
                  <a:txBody>
                    <a:bodyPr/>
                    <a:lstStyle/>
                    <a:p>
                      <a:endParaRPr lang="en-US"/>
                    </a:p>
                  </a:txBody>
                  <a:tcPr/>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a:effectLst/>
                        </a:rPr>
                        <a:t> </a:t>
                      </a:r>
                      <a:endParaRPr lang="en-US" sz="11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dirty="0">
                          <a:effectLst/>
                        </a:rPr>
                        <a:t> </a:t>
                      </a:r>
                      <a:endParaRPr lang="en-US" sz="11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6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8" name="Rectangle 5"/>
          <p:cNvSpPr>
            <a:spLocks noChangeArrowheads="1"/>
          </p:cNvSpPr>
          <p:nvPr/>
        </p:nvSpPr>
        <p:spPr bwMode="auto">
          <a:xfrm>
            <a:off x="890588" y="2635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8"/>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317006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lvl="1">
              <a:buFont typeface="Arial" panose="020B0604020202020204" pitchFamily="34" charset="0"/>
              <a:buChar char="•"/>
            </a:pPr>
            <a:r>
              <a:rPr lang="en-US" sz="4100" dirty="0" smtClean="0"/>
              <a:t>A Framework -- Plan Development and Implementation</a:t>
            </a:r>
          </a:p>
          <a:p>
            <a:pPr marL="0" indent="0">
              <a:buNone/>
            </a:pPr>
            <a:r>
              <a:rPr lang="en-US" dirty="0" smtClean="0"/>
              <a:t>	All </a:t>
            </a:r>
            <a:r>
              <a:rPr lang="en-US" dirty="0"/>
              <a:t>co-curricular offices are expected to develop an </a:t>
            </a:r>
            <a:r>
              <a:rPr lang="en-US" dirty="0" smtClean="0"/>
              <a:t>	Overall </a:t>
            </a:r>
            <a:r>
              <a:rPr lang="en-US" dirty="0"/>
              <a:t>Assessment Plan—a written plan that </a:t>
            </a:r>
            <a:r>
              <a:rPr lang="en-US" dirty="0" smtClean="0"/>
              <a:t>out-	lines </a:t>
            </a:r>
            <a:r>
              <a:rPr lang="en-US" dirty="0"/>
              <a:t>how the office intends to assess its stated </a:t>
            </a:r>
            <a:r>
              <a:rPr lang="en-US" dirty="0" smtClean="0"/>
              <a:t>	outcomes/goals</a:t>
            </a:r>
            <a:r>
              <a:rPr lang="en-US" dirty="0"/>
              <a:t>. The Overall Plan serves as a </a:t>
            </a:r>
            <a:r>
              <a:rPr lang="en-US" dirty="0" smtClean="0"/>
              <a:t>	“</a:t>
            </a:r>
            <a:r>
              <a:rPr lang="en-US" dirty="0"/>
              <a:t>catalog,” listing all the office outcomes/goals, </a:t>
            </a:r>
            <a:r>
              <a:rPr lang="en-US" dirty="0" smtClean="0"/>
              <a:t>	where </a:t>
            </a:r>
            <a:r>
              <a:rPr lang="en-US" dirty="0"/>
              <a:t>they are addressed, the intended </a:t>
            </a:r>
            <a:r>
              <a:rPr lang="en-US" dirty="0" smtClean="0"/>
              <a:t>assess-	</a:t>
            </a:r>
            <a:r>
              <a:rPr lang="en-US" dirty="0" err="1" smtClean="0"/>
              <a:t>ment</a:t>
            </a:r>
            <a:r>
              <a:rPr lang="en-US" dirty="0" smtClean="0"/>
              <a:t> </a:t>
            </a:r>
            <a:r>
              <a:rPr lang="en-US" dirty="0"/>
              <a:t>methods (measures), and how often each </a:t>
            </a:r>
            <a:r>
              <a:rPr lang="en-US" dirty="0" smtClean="0"/>
              <a:t>	outcome/goal </a:t>
            </a:r>
            <a:r>
              <a:rPr lang="en-US" dirty="0"/>
              <a:t>is assessed. The overall plan is </a:t>
            </a:r>
            <a:r>
              <a:rPr lang="en-US" dirty="0" smtClean="0"/>
              <a:t>con-	</a:t>
            </a:r>
            <a:r>
              <a:rPr lang="en-US" dirty="0" err="1" smtClean="0"/>
              <a:t>structed</a:t>
            </a:r>
            <a:r>
              <a:rPr lang="en-US" dirty="0" smtClean="0"/>
              <a:t> </a:t>
            </a:r>
            <a:r>
              <a:rPr lang="en-US" dirty="0"/>
              <a:t>once and updated based on assessment </a:t>
            </a:r>
            <a:r>
              <a:rPr lang="en-US" dirty="0" smtClean="0"/>
              <a:t>	feedback </a:t>
            </a:r>
            <a:r>
              <a:rPr lang="en-US" dirty="0"/>
              <a:t>(data/evidence). </a:t>
            </a:r>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029200" y="5888053"/>
            <a:ext cx="3886199" cy="523220"/>
          </a:xfrm>
          <a:prstGeom prst="rect">
            <a:avLst/>
          </a:prstGeom>
          <a:noFill/>
        </p:spPr>
        <p:txBody>
          <a:bodyPr wrap="square" rtlCol="0">
            <a:spAutoFit/>
          </a:bodyPr>
          <a:lstStyle/>
          <a:p>
            <a:r>
              <a:rPr lang="en-US" sz="1400" dirty="0" smtClean="0"/>
              <a:t>Some information from Azusa Pacific  University Co-Curricular Assessment Handbook, 2010/2011</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4614924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200" dirty="0" smtClean="0"/>
              <a:t>A Framework -- Plan Development and Implementation</a:t>
            </a:r>
          </a:p>
          <a:p>
            <a:pPr marL="0" indent="0">
              <a:buNone/>
            </a:pPr>
            <a:r>
              <a:rPr lang="en-US" dirty="0" smtClean="0"/>
              <a:t>	The </a:t>
            </a:r>
            <a:r>
              <a:rPr lang="en-US" dirty="0"/>
              <a:t>outcomes/goals might have many </a:t>
            </a:r>
            <a:r>
              <a:rPr lang="en-US" dirty="0" smtClean="0"/>
              <a:t>	measures</a:t>
            </a:r>
            <a:r>
              <a:rPr lang="en-US" dirty="0"/>
              <a:t>, but you do not need to use </a:t>
            </a:r>
            <a:r>
              <a:rPr lang="en-US" dirty="0" smtClean="0"/>
              <a:t>	every </a:t>
            </a:r>
            <a:r>
              <a:rPr lang="en-US" dirty="0"/>
              <a:t>measure every year. Some measures </a:t>
            </a:r>
            <a:r>
              <a:rPr lang="en-US" dirty="0" smtClean="0"/>
              <a:t>	might </a:t>
            </a:r>
            <a:r>
              <a:rPr lang="en-US" dirty="0"/>
              <a:t>only be used once every two years. </a:t>
            </a:r>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953000" y="5743902"/>
            <a:ext cx="3886199" cy="523220"/>
          </a:xfrm>
          <a:prstGeom prst="rect">
            <a:avLst/>
          </a:prstGeom>
          <a:noFill/>
        </p:spPr>
        <p:txBody>
          <a:bodyPr wrap="square" rtlCol="0">
            <a:spAutoFit/>
          </a:bodyPr>
          <a:lstStyle/>
          <a:p>
            <a:r>
              <a:rPr lang="en-US" sz="1400" dirty="0" smtClean="0"/>
              <a:t>Some information from Azusa Pacific  University Co-Curricular Assessment Handbook, 2010/2011</a:t>
            </a:r>
            <a:endParaRPr lang="en-US" sz="1400" dirty="0"/>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6043099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Assessment of Co-Curricular Programs</a:t>
            </a:r>
            <a:endParaRPr lang="en-US" dirty="0">
              <a:solidFill>
                <a:schemeClr val="bg1"/>
              </a:solidFill>
            </a:endParaRPr>
          </a:p>
        </p:txBody>
      </p:sp>
      <p:sp>
        <p:nvSpPr>
          <p:cNvPr id="3" name="Content Placeholder 2"/>
          <p:cNvSpPr>
            <a:spLocks noGrp="1"/>
          </p:cNvSpPr>
          <p:nvPr>
            <p:ph idx="1"/>
          </p:nvPr>
        </p:nvSpPr>
        <p:spPr>
          <a:xfrm>
            <a:off x="165846" y="1709783"/>
            <a:ext cx="8787725" cy="4525963"/>
          </a:xfrm>
        </p:spPr>
        <p:txBody>
          <a:bodyPr>
            <a:normAutofit fontScale="47500" lnSpcReduction="20000"/>
          </a:bodyPr>
          <a:lstStyle/>
          <a:p>
            <a:pPr lvl="1">
              <a:buFont typeface="Arial" panose="020B0604020202020204" pitchFamily="34" charset="0"/>
              <a:buChar char="•"/>
            </a:pPr>
            <a:r>
              <a:rPr lang="en-US" sz="6700" dirty="0" smtClean="0"/>
              <a:t>A Framework -- Report Development</a:t>
            </a:r>
          </a:p>
          <a:p>
            <a:pPr lvl="2"/>
            <a:r>
              <a:rPr lang="en-US" sz="3800" dirty="0" smtClean="0"/>
              <a:t>Annual Report on Assessment of Student Learning in Co-Curricular Programs.  Each </a:t>
            </a:r>
            <a:r>
              <a:rPr lang="en-US" sz="3800" dirty="0"/>
              <a:t>student learning outcome and program goal assessed during the past year must contain the following: </a:t>
            </a:r>
            <a:endParaRPr lang="en-US" sz="3800" dirty="0" smtClean="0"/>
          </a:p>
          <a:p>
            <a:pPr lvl="3"/>
            <a:r>
              <a:rPr lang="en-US" sz="2900" i="1" dirty="0" smtClean="0"/>
              <a:t>Summary </a:t>
            </a:r>
            <a:r>
              <a:rPr lang="en-US" sz="2900" i="1" dirty="0"/>
              <a:t>of Findings</a:t>
            </a:r>
            <a:r>
              <a:rPr lang="en-US" sz="2900" dirty="0"/>
              <a:t>—what you learned. </a:t>
            </a:r>
            <a:endParaRPr lang="en-US" sz="2900" dirty="0" smtClean="0"/>
          </a:p>
          <a:p>
            <a:pPr lvl="3"/>
            <a:r>
              <a:rPr lang="en-US" sz="2900" i="1" dirty="0" smtClean="0"/>
              <a:t>Recommendations</a:t>
            </a:r>
            <a:r>
              <a:rPr lang="en-US" sz="2900" dirty="0" smtClean="0"/>
              <a:t>—the </a:t>
            </a:r>
            <a:r>
              <a:rPr lang="en-US" sz="2900" dirty="0"/>
              <a:t>actions taken or planned based on the assessment evidence. </a:t>
            </a:r>
          </a:p>
          <a:p>
            <a:pPr lvl="3"/>
            <a:r>
              <a:rPr lang="en-US" sz="2900" i="1" dirty="0" smtClean="0"/>
              <a:t>Reflections</a:t>
            </a:r>
            <a:r>
              <a:rPr lang="en-US" sz="2900" i="1" dirty="0"/>
              <a:t>/ Notes</a:t>
            </a:r>
            <a:r>
              <a:rPr lang="en-US" sz="2900" dirty="0"/>
              <a:t>—the lessons learned (about the program, assessment, etc.). </a:t>
            </a:r>
            <a:endParaRPr lang="en-US" sz="2900" dirty="0" smtClean="0"/>
          </a:p>
          <a:p>
            <a:pPr lvl="3"/>
            <a:r>
              <a:rPr lang="en-US" sz="2900" i="1" dirty="0" smtClean="0"/>
              <a:t>Acceptable </a:t>
            </a:r>
            <a:r>
              <a:rPr lang="en-US" sz="2900" i="1" dirty="0"/>
              <a:t>Target Achievement</a:t>
            </a:r>
            <a:r>
              <a:rPr lang="en-US" sz="2900" dirty="0"/>
              <a:t>—indications of whether the acceptable target results defined in the Annual Plan were met, not met, </a:t>
            </a:r>
            <a:r>
              <a:rPr lang="en-US" sz="2900"/>
              <a:t>or </a:t>
            </a:r>
            <a:r>
              <a:rPr lang="en-US" sz="2900" smtClean="0"/>
              <a:t>exceeded</a:t>
            </a:r>
            <a:r>
              <a:rPr lang="en-US" sz="2900" dirty="0"/>
              <a:t>. </a:t>
            </a:r>
            <a:endParaRPr lang="en-US" sz="2900" dirty="0" smtClean="0"/>
          </a:p>
          <a:p>
            <a:pPr lvl="3"/>
            <a:r>
              <a:rPr lang="en-US" sz="2900" i="1" dirty="0" smtClean="0"/>
              <a:t>Ideal </a:t>
            </a:r>
            <a:r>
              <a:rPr lang="en-US" sz="2900" i="1" dirty="0"/>
              <a:t>Target Achievement</a:t>
            </a:r>
            <a:r>
              <a:rPr lang="en-US" sz="2900" dirty="0"/>
              <a:t>—choose whether you are moving way from, approaching, or exceeding your ideal target. </a:t>
            </a:r>
            <a:endParaRPr lang="en-US" sz="2900" dirty="0" smtClean="0"/>
          </a:p>
          <a:p>
            <a:pPr lvl="3"/>
            <a:r>
              <a:rPr lang="en-US" sz="2900" i="1" dirty="0" smtClean="0"/>
              <a:t>Substantiating </a:t>
            </a:r>
            <a:r>
              <a:rPr lang="en-US" sz="2900" i="1" dirty="0"/>
              <a:t>Evidence</a:t>
            </a:r>
            <a:r>
              <a:rPr lang="en-US" sz="2900" dirty="0"/>
              <a:t>—include documents that will help support your findings. </a:t>
            </a:r>
          </a:p>
          <a:p>
            <a:pPr marL="914400" lvl="2" indent="0">
              <a:buNone/>
            </a:pPr>
            <a:endParaRPr lang="en-US" dirty="0" smtClean="0"/>
          </a:p>
          <a:p>
            <a:pPr lvl="2"/>
            <a:r>
              <a:rPr lang="en-US" sz="3800" dirty="0" smtClean="0"/>
              <a:t>Forms to be developed</a:t>
            </a:r>
          </a:p>
          <a:p>
            <a:pPr lvl="2"/>
            <a:r>
              <a:rPr lang="en-US" sz="3800" dirty="0" smtClean="0"/>
              <a:t>Feedback process to be developed</a:t>
            </a:r>
          </a:p>
          <a:p>
            <a:pPr lvl="2"/>
            <a:r>
              <a:rPr lang="en-US" sz="3800" dirty="0" smtClean="0"/>
              <a:t>Due dates to be developed</a:t>
            </a:r>
            <a:endParaRPr lang="en-US" sz="3800" dirty="0"/>
          </a:p>
          <a:p>
            <a:pPr marL="0" indent="0">
              <a:buNone/>
            </a:pPr>
            <a:endParaRPr lang="en-US" dirty="0" smtClean="0"/>
          </a:p>
        </p:txBody>
      </p:sp>
      <p:pic>
        <p:nvPicPr>
          <p:cNvPr id="20482"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847" y="5599717"/>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007429" y="5933419"/>
            <a:ext cx="3733800" cy="523220"/>
          </a:xfrm>
          <a:prstGeom prst="rect">
            <a:avLst/>
          </a:prstGeom>
        </p:spPr>
        <p:txBody>
          <a:bodyPr wrap="square">
            <a:spAutoFit/>
          </a:bodyPr>
          <a:lstStyle/>
          <a:p>
            <a:r>
              <a:rPr lang="en-US" sz="1400" dirty="0"/>
              <a:t>Some information from Azusa Pacific  University Co-Curricular Assessment Handbook, 2010/2011</a:t>
            </a:r>
          </a:p>
        </p:txBody>
      </p:sp>
      <p:pic>
        <p:nvPicPr>
          <p:cNvPr id="9218" name="Picture 2" descr="C:\Users\jadigranes\AppData\Local\Microsoft\Windows\Temporary Internet Files\Content.IE5\3MJR2OSK\MC90004827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04991" y="4283704"/>
            <a:ext cx="1445441" cy="1623029"/>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2396250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lstStyle/>
          <a:p>
            <a:r>
              <a:rPr lang="en-US" dirty="0" smtClean="0">
                <a:solidFill>
                  <a:schemeClr val="bg1"/>
                </a:solidFill>
              </a:rPr>
              <a:t>Questions?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p:txBody>
      </p:sp>
      <p:pic>
        <p:nvPicPr>
          <p:cNvPr id="2050" name="Picture 2" descr="C:\Users\jadigranes\AppData\Local\Microsoft\Windows\Temporary Internet Files\Content.IE5\X9J4YUV6\MC90044149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1" y="1346884"/>
            <a:ext cx="4495800" cy="4495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okcu.edu/identity/images/email-icons/OKCU-star.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157" y="5410200"/>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23458" y="5334852"/>
            <a:ext cx="4114800" cy="1015663"/>
          </a:xfrm>
          <a:prstGeom prst="rect">
            <a:avLst/>
          </a:prstGeom>
          <a:noFill/>
        </p:spPr>
        <p:txBody>
          <a:bodyPr wrap="square" rtlCol="0">
            <a:spAutoFit/>
          </a:bodyPr>
          <a:lstStyle/>
          <a:p>
            <a:r>
              <a:rPr lang="en-US" sz="6000" b="1" dirty="0" smtClean="0">
                <a:solidFill>
                  <a:schemeClr val="bg1"/>
                </a:solidFill>
                <a:effectLst>
                  <a:outerShdw blurRad="38100" dist="38100" dir="2700000" algn="tl">
                    <a:srgbClr val="000000">
                      <a:alpha val="43137"/>
                    </a:srgbClr>
                  </a:outerShdw>
                </a:effectLst>
              </a:rPr>
              <a:t>Thank You!</a:t>
            </a:r>
            <a:endParaRPr lang="en-US" sz="6000" b="1" dirty="0">
              <a:solidFill>
                <a:schemeClr val="bg1"/>
              </a:solidFill>
              <a:effectLst>
                <a:outerShdw blurRad="38100" dist="38100" dir="2700000" algn="tl">
                  <a:srgbClr val="000000">
                    <a:alpha val="43137"/>
                  </a:srgbClr>
                </a:outerShdw>
              </a:effectLst>
            </a:endParaRPr>
          </a:p>
        </p:txBody>
      </p:sp>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63476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 9 Principles of Good Practice for Assessing Student Learning</a:t>
            </a:r>
            <a:endParaRPr lang="en-US" dirty="0">
              <a:solidFill>
                <a:schemeClr val="bg1"/>
              </a:solidFill>
            </a:endParaRPr>
          </a:p>
        </p:txBody>
      </p:sp>
      <p:sp>
        <p:nvSpPr>
          <p:cNvPr id="3" name="Content Placeholder 2"/>
          <p:cNvSpPr>
            <a:spLocks noGrp="1"/>
          </p:cNvSpPr>
          <p:nvPr>
            <p:ph idx="1"/>
          </p:nvPr>
        </p:nvSpPr>
        <p:spPr>
          <a:xfrm>
            <a:off x="1181100" y="1905000"/>
            <a:ext cx="7353300" cy="4221163"/>
          </a:xfrm>
        </p:spPr>
        <p:txBody>
          <a:bodyPr/>
          <a:lstStyle/>
          <a:p>
            <a:pPr marL="514350" indent="-514350">
              <a:buFont typeface="+mj-lt"/>
              <a:buAutoNum type="arabicPeriod"/>
            </a:pPr>
            <a:r>
              <a:rPr lang="en-US" dirty="0" smtClean="0"/>
              <a:t>The assessment of student learning begins with educational values.</a:t>
            </a:r>
          </a:p>
          <a:p>
            <a:pPr marL="514350" indent="-514350">
              <a:buFont typeface="+mj-lt"/>
              <a:buAutoNum type="arabicPeriod"/>
            </a:pPr>
            <a:r>
              <a:rPr lang="en-US" dirty="0" smtClean="0"/>
              <a:t>Assessment is most effective when it reflects an understanding of learning as multidimensional, integrated, and revealed in performance over time.</a:t>
            </a:r>
          </a:p>
        </p:txBody>
      </p:sp>
      <p:sp>
        <p:nvSpPr>
          <p:cNvPr id="4" name="TextBox 3"/>
          <p:cNvSpPr txBox="1"/>
          <p:nvPr/>
        </p:nvSpPr>
        <p:spPr>
          <a:xfrm>
            <a:off x="2649071" y="5181600"/>
            <a:ext cx="6494929" cy="954107"/>
          </a:xfrm>
          <a:prstGeom prst="rect">
            <a:avLst/>
          </a:prstGeom>
          <a:noFill/>
        </p:spPr>
        <p:txBody>
          <a:bodyPr wrap="square" rtlCol="0">
            <a:spAutoFit/>
          </a:bodyPr>
          <a:lstStyle/>
          <a:p>
            <a:r>
              <a:rPr lang="en-US" sz="1400" dirty="0" smtClean="0"/>
              <a:t>American Association for Higher Education (AAHE).  Authors:  Alexander W. </a:t>
            </a:r>
            <a:r>
              <a:rPr lang="en-US" sz="1400" dirty="0" err="1" smtClean="0"/>
              <a:t>Astin</a:t>
            </a:r>
            <a:r>
              <a:rPr lang="en-US" sz="1400" dirty="0" smtClean="0"/>
              <a:t>; Trudy W. Banta; K. Patricia Cross; Elaine El-</a:t>
            </a:r>
            <a:r>
              <a:rPr lang="en-US" sz="1400" dirty="0" err="1" smtClean="0"/>
              <a:t>Khawas</a:t>
            </a:r>
            <a:r>
              <a:rPr lang="en-US" sz="1400" dirty="0" smtClean="0"/>
              <a:t>; Peter T. </a:t>
            </a:r>
            <a:r>
              <a:rPr lang="en-US" sz="1400" dirty="0" err="1" smtClean="0"/>
              <a:t>Ewell</a:t>
            </a:r>
            <a:r>
              <a:rPr lang="en-US" sz="1400" dirty="0" smtClean="0"/>
              <a:t>; Pat </a:t>
            </a:r>
            <a:r>
              <a:rPr lang="en-US" sz="1400" dirty="0" err="1" smtClean="0"/>
              <a:t>Hurchings</a:t>
            </a:r>
            <a:r>
              <a:rPr lang="en-US" sz="1400" dirty="0" smtClean="0"/>
              <a:t>; Theodore J. </a:t>
            </a:r>
            <a:r>
              <a:rPr lang="en-US" sz="1400" dirty="0" err="1" smtClean="0"/>
              <a:t>Marchese</a:t>
            </a:r>
            <a:r>
              <a:rPr lang="en-US" sz="1400" dirty="0" smtClean="0"/>
              <a:t>; Kay M. </a:t>
            </a:r>
            <a:r>
              <a:rPr lang="en-US" sz="1400" dirty="0" err="1" smtClean="0"/>
              <a:t>McClenney</a:t>
            </a:r>
            <a:r>
              <a:rPr lang="en-US" sz="1400" dirty="0" smtClean="0"/>
              <a:t>; Marcia </a:t>
            </a:r>
            <a:r>
              <a:rPr lang="en-US" sz="1400" dirty="0" err="1" smtClean="0"/>
              <a:t>Mentkowski</a:t>
            </a:r>
            <a:r>
              <a:rPr lang="en-US" sz="1400" dirty="0" smtClean="0"/>
              <a:t>; Margaret A. Miller; E. Thomas Moran; Barbara D. Wright, 1992.</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48705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 9 Principles of Good Practice for Assessing Student Learning</a:t>
            </a:r>
            <a:endParaRPr lang="en-US" dirty="0">
              <a:solidFill>
                <a:schemeClr val="bg1"/>
              </a:solidFill>
            </a:endParaRPr>
          </a:p>
        </p:txBody>
      </p:sp>
      <p:sp>
        <p:nvSpPr>
          <p:cNvPr id="3" name="Content Placeholder 2"/>
          <p:cNvSpPr>
            <a:spLocks noGrp="1"/>
          </p:cNvSpPr>
          <p:nvPr>
            <p:ph idx="1"/>
          </p:nvPr>
        </p:nvSpPr>
        <p:spPr>
          <a:xfrm>
            <a:off x="1181100" y="1905000"/>
            <a:ext cx="7353300" cy="4221163"/>
          </a:xfrm>
        </p:spPr>
        <p:txBody>
          <a:bodyPr/>
          <a:lstStyle/>
          <a:p>
            <a:pPr marL="514350" indent="-514350">
              <a:buAutoNum type="arabicPeriod" startAt="3"/>
            </a:pPr>
            <a:r>
              <a:rPr lang="en-US" dirty="0" smtClean="0"/>
              <a:t>Assessment works best when the programs it seeks to improve have clear, explicitly stated purposes.</a:t>
            </a:r>
          </a:p>
          <a:p>
            <a:pPr marL="514350" indent="-514350">
              <a:buAutoNum type="arabicPeriod" startAt="3"/>
            </a:pPr>
            <a:r>
              <a:rPr lang="en-US" dirty="0" smtClean="0"/>
              <a:t>Assessment requires attention to outcomes but also and equally to the experiences that lead to those outcomes.</a:t>
            </a:r>
          </a:p>
        </p:txBody>
      </p:sp>
      <p:sp>
        <p:nvSpPr>
          <p:cNvPr id="4" name="TextBox 3"/>
          <p:cNvSpPr txBox="1"/>
          <p:nvPr/>
        </p:nvSpPr>
        <p:spPr>
          <a:xfrm>
            <a:off x="2667000" y="5420687"/>
            <a:ext cx="6477000" cy="954107"/>
          </a:xfrm>
          <a:prstGeom prst="rect">
            <a:avLst/>
          </a:prstGeom>
          <a:noFill/>
        </p:spPr>
        <p:txBody>
          <a:bodyPr wrap="square" rtlCol="0">
            <a:spAutoFit/>
          </a:bodyPr>
          <a:lstStyle/>
          <a:p>
            <a:r>
              <a:rPr lang="en-US" sz="1400" dirty="0" smtClean="0"/>
              <a:t>American Association for Higher Education (AAHE).  Authors:  Alexander W. </a:t>
            </a:r>
            <a:r>
              <a:rPr lang="en-US" sz="1400" dirty="0" err="1" smtClean="0"/>
              <a:t>Astin</a:t>
            </a:r>
            <a:r>
              <a:rPr lang="en-US" sz="1400" dirty="0" smtClean="0"/>
              <a:t>; Trudy W. Banta; K. Patricia Cross; Elaine El-</a:t>
            </a:r>
            <a:r>
              <a:rPr lang="en-US" sz="1400" dirty="0" err="1" smtClean="0"/>
              <a:t>Khawas</a:t>
            </a:r>
            <a:r>
              <a:rPr lang="en-US" sz="1400" dirty="0" smtClean="0"/>
              <a:t>; Peter T. </a:t>
            </a:r>
            <a:r>
              <a:rPr lang="en-US" sz="1400" dirty="0" err="1" smtClean="0"/>
              <a:t>Ewell</a:t>
            </a:r>
            <a:r>
              <a:rPr lang="en-US" sz="1400" dirty="0" smtClean="0"/>
              <a:t>; Pat </a:t>
            </a:r>
            <a:r>
              <a:rPr lang="en-US" sz="1400" dirty="0" err="1" smtClean="0"/>
              <a:t>Hurchings</a:t>
            </a:r>
            <a:r>
              <a:rPr lang="en-US" sz="1400" dirty="0" smtClean="0"/>
              <a:t>; Theodore J. </a:t>
            </a:r>
            <a:r>
              <a:rPr lang="en-US" sz="1400" dirty="0" err="1" smtClean="0"/>
              <a:t>Marchese</a:t>
            </a:r>
            <a:r>
              <a:rPr lang="en-US" sz="1400" dirty="0" smtClean="0"/>
              <a:t>; Kay M. </a:t>
            </a:r>
            <a:r>
              <a:rPr lang="en-US" sz="1400" dirty="0" err="1" smtClean="0"/>
              <a:t>McClenney</a:t>
            </a:r>
            <a:r>
              <a:rPr lang="en-US" sz="1400" dirty="0" smtClean="0"/>
              <a:t>; Marcia </a:t>
            </a:r>
            <a:r>
              <a:rPr lang="en-US" sz="1400" dirty="0" err="1" smtClean="0"/>
              <a:t>Mentkowski</a:t>
            </a:r>
            <a:r>
              <a:rPr lang="en-US" sz="1400" dirty="0" smtClean="0"/>
              <a:t>; Margaret A. Miller; E. Thomas Moran; Barbara D. Wright, 1992.</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3148911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 9 Principles of Good Practice for Assessing Student Learning</a:t>
            </a:r>
            <a:endParaRPr lang="en-US" dirty="0">
              <a:solidFill>
                <a:schemeClr val="bg1"/>
              </a:solidFill>
            </a:endParaRPr>
          </a:p>
        </p:txBody>
      </p:sp>
      <p:sp>
        <p:nvSpPr>
          <p:cNvPr id="3" name="Content Placeholder 2"/>
          <p:cNvSpPr>
            <a:spLocks noGrp="1"/>
          </p:cNvSpPr>
          <p:nvPr>
            <p:ph idx="1"/>
          </p:nvPr>
        </p:nvSpPr>
        <p:spPr>
          <a:xfrm>
            <a:off x="1181100" y="1905000"/>
            <a:ext cx="7353300" cy="4221163"/>
          </a:xfrm>
        </p:spPr>
        <p:txBody>
          <a:bodyPr/>
          <a:lstStyle/>
          <a:p>
            <a:pPr marL="514350" indent="-514350">
              <a:buFont typeface="+mj-lt"/>
              <a:buAutoNum type="arabicPeriod" startAt="5"/>
            </a:pPr>
            <a:r>
              <a:rPr lang="en-US" dirty="0" smtClean="0"/>
              <a:t>Assessment works best when it is ongoing not episodic.</a:t>
            </a:r>
          </a:p>
          <a:p>
            <a:pPr marL="514350" indent="-514350">
              <a:buFont typeface="+mj-lt"/>
              <a:buAutoNum type="arabicPeriod" startAt="6"/>
            </a:pPr>
            <a:r>
              <a:rPr lang="en-US" dirty="0" smtClean="0"/>
              <a:t>Assessment fosters wider improvement when representatives from across the educational community are involved.</a:t>
            </a:r>
          </a:p>
          <a:p>
            <a:pPr marL="0" indent="0">
              <a:buNone/>
            </a:pPr>
            <a:endParaRPr lang="en-US" dirty="0" smtClean="0"/>
          </a:p>
        </p:txBody>
      </p:sp>
      <p:sp>
        <p:nvSpPr>
          <p:cNvPr id="4" name="TextBox 3"/>
          <p:cNvSpPr txBox="1"/>
          <p:nvPr/>
        </p:nvSpPr>
        <p:spPr>
          <a:xfrm>
            <a:off x="2677886" y="5388030"/>
            <a:ext cx="6477000" cy="954107"/>
          </a:xfrm>
          <a:prstGeom prst="rect">
            <a:avLst/>
          </a:prstGeom>
          <a:noFill/>
        </p:spPr>
        <p:txBody>
          <a:bodyPr wrap="square" rtlCol="0">
            <a:spAutoFit/>
          </a:bodyPr>
          <a:lstStyle/>
          <a:p>
            <a:r>
              <a:rPr lang="en-US" sz="1400" dirty="0" smtClean="0"/>
              <a:t>American Association for Higher Education (AAHE).  Authors:  Alexander W. </a:t>
            </a:r>
            <a:r>
              <a:rPr lang="en-US" sz="1400" dirty="0" err="1" smtClean="0"/>
              <a:t>Astin</a:t>
            </a:r>
            <a:r>
              <a:rPr lang="en-US" sz="1400" dirty="0" smtClean="0"/>
              <a:t>; Trudy W. Banta; K. Patricia Cross; Elaine El-</a:t>
            </a:r>
            <a:r>
              <a:rPr lang="en-US" sz="1400" dirty="0" err="1" smtClean="0"/>
              <a:t>Khawas</a:t>
            </a:r>
            <a:r>
              <a:rPr lang="en-US" sz="1400" dirty="0" smtClean="0"/>
              <a:t>; Peter T. </a:t>
            </a:r>
            <a:r>
              <a:rPr lang="en-US" sz="1400" dirty="0" err="1" smtClean="0"/>
              <a:t>Ewell</a:t>
            </a:r>
            <a:r>
              <a:rPr lang="en-US" sz="1400" dirty="0" smtClean="0"/>
              <a:t>; Pat </a:t>
            </a:r>
            <a:r>
              <a:rPr lang="en-US" sz="1400" dirty="0" err="1" smtClean="0"/>
              <a:t>Hurchings</a:t>
            </a:r>
            <a:r>
              <a:rPr lang="en-US" sz="1400" dirty="0" smtClean="0"/>
              <a:t>; Theodore J. </a:t>
            </a:r>
            <a:r>
              <a:rPr lang="en-US" sz="1400" dirty="0" err="1" smtClean="0"/>
              <a:t>Marchese</a:t>
            </a:r>
            <a:r>
              <a:rPr lang="en-US" sz="1400" dirty="0" smtClean="0"/>
              <a:t>; Kay M. </a:t>
            </a:r>
            <a:r>
              <a:rPr lang="en-US" sz="1400" dirty="0" err="1" smtClean="0"/>
              <a:t>McClenney</a:t>
            </a:r>
            <a:r>
              <a:rPr lang="en-US" sz="1400" dirty="0" smtClean="0"/>
              <a:t>; Marcia </a:t>
            </a:r>
            <a:r>
              <a:rPr lang="en-US" sz="1400" dirty="0" err="1" smtClean="0"/>
              <a:t>Mentkowski</a:t>
            </a:r>
            <a:r>
              <a:rPr lang="en-US" sz="1400" dirty="0" smtClean="0"/>
              <a:t>; Margaret A. Miller; E. Thomas Moran; Barbara D. Wright, 1992.</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31673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 9 Principles of Good Practice for Assessing Student Learning</a:t>
            </a:r>
            <a:endParaRPr lang="en-US" dirty="0">
              <a:solidFill>
                <a:schemeClr val="bg1"/>
              </a:solidFill>
            </a:endParaRPr>
          </a:p>
        </p:txBody>
      </p:sp>
      <p:sp>
        <p:nvSpPr>
          <p:cNvPr id="3" name="Content Placeholder 2"/>
          <p:cNvSpPr>
            <a:spLocks noGrp="1"/>
          </p:cNvSpPr>
          <p:nvPr>
            <p:ph idx="1"/>
          </p:nvPr>
        </p:nvSpPr>
        <p:spPr>
          <a:xfrm>
            <a:off x="1181100" y="1905000"/>
            <a:ext cx="7353300" cy="4221163"/>
          </a:xfrm>
        </p:spPr>
        <p:txBody>
          <a:bodyPr/>
          <a:lstStyle/>
          <a:p>
            <a:pPr marL="514350" indent="-514350">
              <a:buFont typeface="+mj-lt"/>
              <a:buAutoNum type="arabicPeriod" startAt="7"/>
            </a:pPr>
            <a:r>
              <a:rPr lang="en-US" dirty="0" smtClean="0"/>
              <a:t>Assessment makes a difference when it begins with issues of use and illuminates questions that people really care about.</a:t>
            </a:r>
          </a:p>
          <a:p>
            <a:pPr marL="514350" indent="-514350">
              <a:buFont typeface="+mj-lt"/>
              <a:buAutoNum type="arabicPeriod" startAt="7"/>
            </a:pPr>
            <a:r>
              <a:rPr lang="en-US" dirty="0" smtClean="0"/>
              <a:t>Assessment is most likely to lead to improvement when it is part of a larger set of conditions that promote change.</a:t>
            </a:r>
          </a:p>
          <a:p>
            <a:pPr marL="514350" indent="-514350">
              <a:buFont typeface="+mj-lt"/>
              <a:buAutoNum type="arabicPeriod" startAt="7"/>
            </a:pPr>
            <a:endParaRPr lang="en-US" dirty="0" smtClean="0"/>
          </a:p>
          <a:p>
            <a:pPr marL="0" indent="0">
              <a:buNone/>
            </a:pPr>
            <a:endParaRPr lang="en-US" dirty="0" smtClean="0"/>
          </a:p>
        </p:txBody>
      </p:sp>
      <p:sp>
        <p:nvSpPr>
          <p:cNvPr id="4" name="TextBox 3"/>
          <p:cNvSpPr txBox="1"/>
          <p:nvPr/>
        </p:nvSpPr>
        <p:spPr>
          <a:xfrm>
            <a:off x="2684929" y="5528059"/>
            <a:ext cx="6459071" cy="954107"/>
          </a:xfrm>
          <a:prstGeom prst="rect">
            <a:avLst/>
          </a:prstGeom>
          <a:noFill/>
        </p:spPr>
        <p:txBody>
          <a:bodyPr wrap="square" rtlCol="0">
            <a:spAutoFit/>
          </a:bodyPr>
          <a:lstStyle/>
          <a:p>
            <a:r>
              <a:rPr lang="en-US" sz="1400" dirty="0" smtClean="0"/>
              <a:t>American Association for Higher Education (AAHE).  Authors:  Alexander W. </a:t>
            </a:r>
            <a:r>
              <a:rPr lang="en-US" sz="1400" dirty="0" err="1" smtClean="0"/>
              <a:t>Astin</a:t>
            </a:r>
            <a:r>
              <a:rPr lang="en-US" sz="1400" dirty="0" smtClean="0"/>
              <a:t>; Trudy W. Banta; K. Patricia Cross; Elaine El-</a:t>
            </a:r>
            <a:r>
              <a:rPr lang="en-US" sz="1400" dirty="0" err="1" smtClean="0"/>
              <a:t>Khawas</a:t>
            </a:r>
            <a:r>
              <a:rPr lang="en-US" sz="1400" dirty="0" smtClean="0"/>
              <a:t>; Peter T. </a:t>
            </a:r>
            <a:r>
              <a:rPr lang="en-US" sz="1400" dirty="0" err="1" smtClean="0"/>
              <a:t>Ewell</a:t>
            </a:r>
            <a:r>
              <a:rPr lang="en-US" sz="1400" dirty="0" smtClean="0"/>
              <a:t>; Pat </a:t>
            </a:r>
            <a:r>
              <a:rPr lang="en-US" sz="1400" dirty="0" err="1" smtClean="0"/>
              <a:t>Hurchings</a:t>
            </a:r>
            <a:r>
              <a:rPr lang="en-US" sz="1400" dirty="0" smtClean="0"/>
              <a:t>; Theodore J. </a:t>
            </a:r>
            <a:r>
              <a:rPr lang="en-US" sz="1400" dirty="0" err="1" smtClean="0"/>
              <a:t>Marchese</a:t>
            </a:r>
            <a:r>
              <a:rPr lang="en-US" sz="1400" dirty="0" smtClean="0"/>
              <a:t>; Kay M. </a:t>
            </a:r>
            <a:r>
              <a:rPr lang="en-US" sz="1400" dirty="0" err="1" smtClean="0"/>
              <a:t>McClenney</a:t>
            </a:r>
            <a:r>
              <a:rPr lang="en-US" sz="1400" dirty="0" smtClean="0"/>
              <a:t>; Marcia </a:t>
            </a:r>
            <a:r>
              <a:rPr lang="en-US" sz="1400" dirty="0" err="1" smtClean="0"/>
              <a:t>Mentkowski</a:t>
            </a:r>
            <a:r>
              <a:rPr lang="en-US" sz="1400" dirty="0" smtClean="0"/>
              <a:t>; Margaret A. Miller; E. Thomas Moran; Barbara D. Wright, 1992.</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876877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 9 Principles of Good Practice for Assessing Student Learning</a:t>
            </a:r>
            <a:endParaRPr lang="en-US" dirty="0">
              <a:solidFill>
                <a:schemeClr val="bg1"/>
              </a:solidFill>
            </a:endParaRPr>
          </a:p>
        </p:txBody>
      </p:sp>
      <p:sp>
        <p:nvSpPr>
          <p:cNvPr id="3" name="Content Placeholder 2"/>
          <p:cNvSpPr>
            <a:spLocks noGrp="1"/>
          </p:cNvSpPr>
          <p:nvPr>
            <p:ph idx="1"/>
          </p:nvPr>
        </p:nvSpPr>
        <p:spPr>
          <a:xfrm>
            <a:off x="1181100" y="1828800"/>
            <a:ext cx="7353300" cy="4297363"/>
          </a:xfrm>
        </p:spPr>
        <p:txBody>
          <a:bodyPr>
            <a:normAutofit/>
          </a:bodyPr>
          <a:lstStyle/>
          <a:p>
            <a:pPr marL="514350" indent="-514350">
              <a:buFont typeface="+mj-lt"/>
              <a:buAutoNum type="arabicPeriod" startAt="9"/>
            </a:pPr>
            <a:r>
              <a:rPr lang="en-US" dirty="0" smtClean="0"/>
              <a:t>Through assessment, educators meet responsibilities to students and to the public.</a:t>
            </a:r>
            <a:endParaRPr lang="en-US" dirty="0"/>
          </a:p>
          <a:p>
            <a:pPr marL="0" indent="0">
              <a:buNone/>
            </a:pPr>
            <a:r>
              <a:rPr lang="en-US" u="sng" dirty="0"/>
              <a:t>+</a:t>
            </a:r>
            <a:r>
              <a:rPr lang="en-US" u="sng" dirty="0" smtClean="0"/>
              <a:t> 1 --  Banta, Lund, Black &amp; </a:t>
            </a:r>
            <a:r>
              <a:rPr lang="en-US" u="sng" dirty="0" err="1" smtClean="0"/>
              <a:t>Oblander</a:t>
            </a:r>
            <a:r>
              <a:rPr lang="en-US" u="sng" dirty="0" smtClean="0"/>
              <a:t>, 1996:</a:t>
            </a:r>
          </a:p>
          <a:p>
            <a:pPr marL="514350" indent="-514350">
              <a:buFont typeface="+mj-lt"/>
              <a:buAutoNum type="arabicPeriod" startAt="10"/>
            </a:pPr>
            <a:r>
              <a:rPr lang="en-US" dirty="0" smtClean="0"/>
              <a:t>  Assessment is most effective when undertaken in an environment that is receptive, supportive, and enabling.</a:t>
            </a:r>
          </a:p>
          <a:p>
            <a:pPr marL="0" indent="0">
              <a:buNone/>
            </a:pPr>
            <a:endParaRPr lang="en-US" dirty="0" smtClean="0"/>
          </a:p>
          <a:p>
            <a:pPr marL="0" indent="0">
              <a:buNone/>
            </a:pPr>
            <a:endParaRPr lang="en-US" dirty="0" smtClean="0"/>
          </a:p>
        </p:txBody>
      </p:sp>
      <p:sp>
        <p:nvSpPr>
          <p:cNvPr id="4" name="TextBox 3"/>
          <p:cNvSpPr txBox="1"/>
          <p:nvPr/>
        </p:nvSpPr>
        <p:spPr>
          <a:xfrm>
            <a:off x="2667000" y="5528059"/>
            <a:ext cx="6477000" cy="954107"/>
          </a:xfrm>
          <a:prstGeom prst="rect">
            <a:avLst/>
          </a:prstGeom>
          <a:noFill/>
        </p:spPr>
        <p:txBody>
          <a:bodyPr wrap="square" rtlCol="0">
            <a:spAutoFit/>
          </a:bodyPr>
          <a:lstStyle/>
          <a:p>
            <a:r>
              <a:rPr lang="en-US" sz="1400" dirty="0" smtClean="0"/>
              <a:t>American Association for Higher Education (AAHE).  Authors:  Alexander W. </a:t>
            </a:r>
            <a:r>
              <a:rPr lang="en-US" sz="1400" dirty="0" err="1" smtClean="0"/>
              <a:t>Astin</a:t>
            </a:r>
            <a:r>
              <a:rPr lang="en-US" sz="1400" dirty="0" smtClean="0"/>
              <a:t>; Trudy W. Banta; K. Patricia Cross; Elaine El-</a:t>
            </a:r>
            <a:r>
              <a:rPr lang="en-US" sz="1400" dirty="0" err="1" smtClean="0"/>
              <a:t>Khawas</a:t>
            </a:r>
            <a:r>
              <a:rPr lang="en-US" sz="1400" dirty="0" smtClean="0"/>
              <a:t>; Peter T. </a:t>
            </a:r>
            <a:r>
              <a:rPr lang="en-US" sz="1400" dirty="0" err="1" smtClean="0"/>
              <a:t>Ewell</a:t>
            </a:r>
            <a:r>
              <a:rPr lang="en-US" sz="1400" dirty="0" smtClean="0"/>
              <a:t>; Pat </a:t>
            </a:r>
            <a:r>
              <a:rPr lang="en-US" sz="1400" dirty="0" err="1" smtClean="0"/>
              <a:t>Hurchings</a:t>
            </a:r>
            <a:r>
              <a:rPr lang="en-US" sz="1400" dirty="0" smtClean="0"/>
              <a:t>; Theodore J. </a:t>
            </a:r>
            <a:r>
              <a:rPr lang="en-US" sz="1400" dirty="0" err="1" smtClean="0"/>
              <a:t>Marchese</a:t>
            </a:r>
            <a:r>
              <a:rPr lang="en-US" sz="1400" dirty="0" smtClean="0"/>
              <a:t>; Kay M. </a:t>
            </a:r>
            <a:r>
              <a:rPr lang="en-US" sz="1400" dirty="0" err="1" smtClean="0"/>
              <a:t>McClenney</a:t>
            </a:r>
            <a:r>
              <a:rPr lang="en-US" sz="1400" dirty="0" smtClean="0"/>
              <a:t>; Marcia </a:t>
            </a:r>
            <a:r>
              <a:rPr lang="en-US" sz="1400" dirty="0" err="1" smtClean="0"/>
              <a:t>Mentkowski</a:t>
            </a:r>
            <a:r>
              <a:rPr lang="en-US" sz="1400" dirty="0" smtClean="0"/>
              <a:t>; Margaret A. Miller; E. Thomas Moran; Barbara D. Wright, 1992.</a:t>
            </a:r>
            <a:endParaRPr lang="en-US" sz="1400" dirty="0"/>
          </a:p>
        </p:txBody>
      </p:sp>
      <p:pic>
        <p:nvPicPr>
          <p:cNvPr id="8194" name="Picture 2" descr="http://www.okcu.edu/identity/images/email-icons/OKCU-st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5409801"/>
            <a:ext cx="952500" cy="11906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952978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4B87"/>
          </a:solidFill>
        </p:spPr>
        <p:txBody>
          <a:bodyPr>
            <a:normAutofit fontScale="90000"/>
          </a:bodyPr>
          <a:lstStyle/>
          <a:p>
            <a:r>
              <a:rPr lang="en-US" dirty="0" smtClean="0">
                <a:solidFill>
                  <a:schemeClr val="bg1"/>
                </a:solidFill>
              </a:rPr>
              <a:t>HLC Statement on Student Learning, Assessment, and Accreditation</a:t>
            </a:r>
            <a:endParaRPr lang="en-US" dirty="0">
              <a:solidFill>
                <a:schemeClr val="bg1"/>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b="1" dirty="0"/>
              <a:t>Fundamental Questions for Conversations on Student Learning</a:t>
            </a:r>
          </a:p>
          <a:p>
            <a:pPr marL="0" indent="0">
              <a:buNone/>
            </a:pPr>
            <a:r>
              <a:rPr lang="en-US" dirty="0"/>
              <a:t>Six fundamental questions serve as prompts for conversations about student learning and the role </a:t>
            </a:r>
            <a:r>
              <a:rPr lang="en-US" dirty="0" smtClean="0"/>
              <a:t>of assessment </a:t>
            </a:r>
            <a:r>
              <a:rPr lang="en-US" dirty="0"/>
              <a:t>in affirming and improving that learning</a:t>
            </a:r>
            <a:r>
              <a:rPr lang="en-US" dirty="0" smtClean="0"/>
              <a:t>:</a:t>
            </a:r>
          </a:p>
          <a:p>
            <a:pPr marL="0" indent="0">
              <a:buNone/>
            </a:pPr>
            <a:endParaRPr lang="en-US" dirty="0"/>
          </a:p>
          <a:p>
            <a:pPr marL="514350" indent="-514350">
              <a:buFont typeface="+mj-lt"/>
              <a:buAutoNum type="arabicPeriod"/>
            </a:pPr>
            <a:r>
              <a:rPr lang="en-US" dirty="0" smtClean="0"/>
              <a:t>How </a:t>
            </a:r>
            <a:r>
              <a:rPr lang="en-US" dirty="0"/>
              <a:t>are your stated student learning outcomes appropriate to your mission, </a:t>
            </a:r>
            <a:r>
              <a:rPr lang="en-US" dirty="0" smtClean="0"/>
              <a:t>programs, degrees</a:t>
            </a:r>
            <a:r>
              <a:rPr lang="en-US" dirty="0"/>
              <a:t>, and students?</a:t>
            </a:r>
          </a:p>
          <a:p>
            <a:pPr marL="514350" indent="-514350">
              <a:buFont typeface="+mj-lt"/>
              <a:buAutoNum type="arabicPeriod"/>
            </a:pPr>
            <a:r>
              <a:rPr lang="en-US" dirty="0" smtClean="0"/>
              <a:t>What </a:t>
            </a:r>
            <a:r>
              <a:rPr lang="en-US" dirty="0"/>
              <a:t>evidence do you have that students achieve your stated learning outcomes?</a:t>
            </a:r>
          </a:p>
          <a:p>
            <a:pPr marL="514350" indent="-514350">
              <a:buFont typeface="+mj-lt"/>
              <a:buAutoNum type="arabicPeriod"/>
            </a:pPr>
            <a:r>
              <a:rPr lang="en-US" dirty="0" smtClean="0"/>
              <a:t>In </a:t>
            </a:r>
            <a:r>
              <a:rPr lang="en-US" dirty="0"/>
              <a:t>what ways do you analyze and use evidence of student learning?</a:t>
            </a:r>
          </a:p>
          <a:p>
            <a:pPr marL="514350" indent="-514350">
              <a:buFont typeface="+mj-lt"/>
              <a:buAutoNum type="arabicPeriod"/>
            </a:pPr>
            <a:r>
              <a:rPr lang="en-US" dirty="0" smtClean="0"/>
              <a:t>How </a:t>
            </a:r>
            <a:r>
              <a:rPr lang="en-US" dirty="0"/>
              <a:t>do you ensure shared responsibility for student learning and for assessment </a:t>
            </a:r>
            <a:r>
              <a:rPr lang="en-US" dirty="0" smtClean="0"/>
              <a:t>of student </a:t>
            </a:r>
            <a:r>
              <a:rPr lang="en-US" dirty="0"/>
              <a:t>learning?</a:t>
            </a:r>
          </a:p>
          <a:p>
            <a:pPr marL="514350" indent="-514350">
              <a:buFont typeface="+mj-lt"/>
              <a:buAutoNum type="arabicPeriod"/>
            </a:pPr>
            <a:r>
              <a:rPr lang="en-US" dirty="0" smtClean="0"/>
              <a:t>How </a:t>
            </a:r>
            <a:r>
              <a:rPr lang="en-US" dirty="0"/>
              <a:t>do you evaluate and improve the effectiveness of your efforts to assess </a:t>
            </a:r>
            <a:r>
              <a:rPr lang="en-US" dirty="0" smtClean="0"/>
              <a:t>and improve </a:t>
            </a:r>
            <a:r>
              <a:rPr lang="en-US" dirty="0"/>
              <a:t>student learning?</a:t>
            </a:r>
          </a:p>
          <a:p>
            <a:pPr marL="514350" indent="-514350">
              <a:buFont typeface="+mj-lt"/>
              <a:buAutoNum type="arabicPeriod"/>
            </a:pPr>
            <a:r>
              <a:rPr lang="en-US" dirty="0" smtClean="0"/>
              <a:t>In </a:t>
            </a:r>
            <a:r>
              <a:rPr lang="en-US" dirty="0"/>
              <a:t>what ways do you inform the public and other stakeholders about what students </a:t>
            </a:r>
            <a:r>
              <a:rPr lang="en-US" dirty="0" smtClean="0"/>
              <a:t>are learning-</a:t>
            </a:r>
            <a:r>
              <a:rPr lang="en-US" dirty="0"/>
              <a:t>--and how well?</a:t>
            </a:r>
          </a:p>
        </p:txBody>
      </p:sp>
      <p:sp>
        <p:nvSpPr>
          <p:cNvPr id="4" name="TextBox 3"/>
          <p:cNvSpPr txBox="1"/>
          <p:nvPr/>
        </p:nvSpPr>
        <p:spPr>
          <a:xfrm>
            <a:off x="3962400" y="5715000"/>
            <a:ext cx="5562600" cy="738664"/>
          </a:xfrm>
          <a:prstGeom prst="rect">
            <a:avLst/>
          </a:prstGeom>
          <a:noFill/>
        </p:spPr>
        <p:txBody>
          <a:bodyPr wrap="square" rtlCol="0">
            <a:spAutoFit/>
          </a:bodyPr>
          <a:lstStyle/>
          <a:p>
            <a:r>
              <a:rPr lang="en-US" sz="1400" dirty="0" smtClean="0"/>
              <a:t>Higher Learning Commission.  (2007)  Statement on Student Learning, Assessment and Accreditation.  HLC </a:t>
            </a:r>
            <a:r>
              <a:rPr lang="en-US" sz="1400" dirty="0"/>
              <a:t>Website:  http://ncahlc.org/Information-for-Institutions/publications.html</a:t>
            </a:r>
          </a:p>
        </p:txBody>
      </p:sp>
      <p:pic>
        <p:nvPicPr>
          <p:cNvPr id="3079"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72" y="5809943"/>
            <a:ext cx="1328986" cy="1001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575" y="-6397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975" y="-4873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334963"/>
            <a:ext cx="4572000" cy="1333501"/>
          </a:xfrm>
          <a:prstGeom prst="rect">
            <a:avLst/>
          </a:prstGeom>
          <a:noFill/>
          <a:extLst>
            <a:ext uri="{909E8E84-426E-40DD-AFC4-6F175D3DCCD1}">
              <a14:hiddenFill xmlns:a14="http://schemas.microsoft.com/office/drawing/2010/main">
                <a:solidFill>
                  <a:srgbClr val="FFFFFF"/>
                </a:solidFill>
              </a14:hiddenFill>
            </a:ext>
          </a:extLst>
        </p:spPr>
      </p:pic>
      <p:pic>
        <p:nvPicPr>
          <p:cNvPr id="3087" name="Picture 15" descr="Higher Learning Commission">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157" y="179387"/>
            <a:ext cx="4572000" cy="1333501"/>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6"/>
          <p:cNvSpPr>
            <a:spLocks noGrp="1"/>
          </p:cNvSpPr>
          <p:nvPr>
            <p:ph type="ftr" sz="quarter" idx="11"/>
          </p:nvPr>
        </p:nvSpPr>
        <p:spPr/>
        <p:txBody>
          <a:bodyPr/>
          <a:lstStyle/>
          <a:p>
            <a:r>
              <a:rPr lang="en-US" smtClean="0"/>
              <a:t>Digranes, OCU Assessment 2014</a:t>
            </a:r>
            <a:endParaRPr lang="en-US"/>
          </a:p>
        </p:txBody>
      </p:sp>
    </p:spTree>
    <p:extLst>
      <p:ext uri="{BB962C8B-B14F-4D97-AF65-F5344CB8AC3E}">
        <p14:creationId xmlns:p14="http://schemas.microsoft.com/office/powerpoint/2010/main" val="15229471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2982</Words>
  <Application>Microsoft Office PowerPoint</Application>
  <PresentationFormat>On-screen Show (4:3)</PresentationFormat>
  <Paragraphs>580</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 Assessment of Student Learning Co-Curricular Programs</vt:lpstr>
      <vt:lpstr>Presentation Outline</vt:lpstr>
      <vt:lpstr>Assessment of Student Learning</vt:lpstr>
      <vt:lpstr> 9 Principles of Good Practice for Assessing Student Learning</vt:lpstr>
      <vt:lpstr> 9 Principles of Good Practice for Assessing Student Learning</vt:lpstr>
      <vt:lpstr> 9 Principles of Good Practice for Assessing Student Learning</vt:lpstr>
      <vt:lpstr> 9 Principles of Good Practice for Assessing Student Learning</vt:lpstr>
      <vt:lpstr> 9 Principles of Good Practice for Assessing Student Learning</vt:lpstr>
      <vt:lpstr>HLC Statement on Student Learning, Assessment, and Accreditation</vt:lpstr>
      <vt:lpstr>HLC Fundamental Questions</vt:lpstr>
      <vt:lpstr>HLC Fundamental Questions</vt:lpstr>
      <vt:lpstr>HLC Fundamental Questions</vt:lpstr>
      <vt:lpstr>HLC Fundamental Questions</vt:lpstr>
      <vt:lpstr>HLC Fundamental Questions</vt:lpstr>
      <vt:lpstr>HLC Fundamental Questions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Direct and Indirect Assessment</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Assessment of Co-Curricular Programs</vt:lpstr>
      <vt:lpstr>Questions?</vt:lpstr>
    </vt:vector>
  </TitlesOfParts>
  <Company>Oklahoma City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for Readers Assessment of Student Learning Reports</dc:title>
  <dc:creator>Digranes, Jo Lynn A</dc:creator>
  <cp:lastModifiedBy>Digranes, Jo Lynn A</cp:lastModifiedBy>
  <cp:revision>56</cp:revision>
  <cp:lastPrinted>2013-09-17T16:02:39Z</cp:lastPrinted>
  <dcterms:created xsi:type="dcterms:W3CDTF">2013-08-20T19:13:02Z</dcterms:created>
  <dcterms:modified xsi:type="dcterms:W3CDTF">2014-08-08T20:06:51Z</dcterms:modified>
</cp:coreProperties>
</file>