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2"/>
  </p:notesMasterIdLst>
  <p:handoutMasterIdLst>
    <p:handoutMasterId r:id="rId53"/>
  </p:handoutMasterIdLst>
  <p:sldIdLst>
    <p:sldId id="256" r:id="rId2"/>
    <p:sldId id="259" r:id="rId3"/>
    <p:sldId id="301" r:id="rId4"/>
    <p:sldId id="302" r:id="rId5"/>
    <p:sldId id="309" r:id="rId6"/>
    <p:sldId id="303" r:id="rId7"/>
    <p:sldId id="311" r:id="rId8"/>
    <p:sldId id="271" r:id="rId9"/>
    <p:sldId id="258" r:id="rId10"/>
    <p:sldId id="272" r:id="rId11"/>
    <p:sldId id="273" r:id="rId12"/>
    <p:sldId id="274" r:id="rId13"/>
    <p:sldId id="281" r:id="rId14"/>
    <p:sldId id="275" r:id="rId15"/>
    <p:sldId id="257" r:id="rId16"/>
    <p:sldId id="260" r:id="rId17"/>
    <p:sldId id="261" r:id="rId18"/>
    <p:sldId id="262" r:id="rId19"/>
    <p:sldId id="278" r:id="rId20"/>
    <p:sldId id="263" r:id="rId21"/>
    <p:sldId id="264" r:id="rId22"/>
    <p:sldId id="265" r:id="rId23"/>
    <p:sldId id="266" r:id="rId24"/>
    <p:sldId id="279" r:id="rId25"/>
    <p:sldId id="280" r:id="rId26"/>
    <p:sldId id="270" r:id="rId27"/>
    <p:sldId id="267" r:id="rId28"/>
    <p:sldId id="268" r:id="rId29"/>
    <p:sldId id="269"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277" r:id="rId50"/>
    <p:sldId id="27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99D9"/>
    <a:srgbClr val="EEDC6E"/>
    <a:srgbClr val="072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23" autoAdjust="0"/>
    <p:restoredTop sz="94660"/>
  </p:normalViewPr>
  <p:slideViewPr>
    <p:cSldViewPr>
      <p:cViewPr varScale="1">
        <p:scale>
          <a:sx n="87" d="100"/>
          <a:sy n="87" d="100"/>
        </p:scale>
        <p:origin x="-109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BE70D3-0806-492E-A48A-A2C12679BBD5}" type="datetimeFigureOut">
              <a:rPr lang="en-US" smtClean="0"/>
              <a:t>8/26/2015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E8A270-9ABF-4CEB-9615-DD29660498E6}" type="slidenum">
              <a:rPr lang="en-US" smtClean="0"/>
              <a:t>‹#›</a:t>
            </a:fld>
            <a:endParaRPr lang="en-US"/>
          </a:p>
        </p:txBody>
      </p:sp>
    </p:spTree>
    <p:extLst>
      <p:ext uri="{BB962C8B-B14F-4D97-AF65-F5344CB8AC3E}">
        <p14:creationId xmlns:p14="http://schemas.microsoft.com/office/powerpoint/2010/main" val="3001354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48959-D8E9-4609-A623-A6FAF9309B42}" type="datetimeFigureOut">
              <a:rPr lang="en-US" smtClean="0"/>
              <a:t>8/26/2015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0D8E5-AE52-4799-84DE-247734E522E0}" type="slidenum">
              <a:rPr lang="en-US" smtClean="0"/>
              <a:t>‹#›</a:t>
            </a:fld>
            <a:endParaRPr lang="en-US"/>
          </a:p>
        </p:txBody>
      </p:sp>
    </p:spTree>
    <p:extLst>
      <p:ext uri="{BB962C8B-B14F-4D97-AF65-F5344CB8AC3E}">
        <p14:creationId xmlns:p14="http://schemas.microsoft.com/office/powerpoint/2010/main" val="12050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5D7044-4B54-46CB-AE50-B54B900D14E5}"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112720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D7044-4B54-46CB-AE50-B54B900D14E5}"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296996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D7044-4B54-46CB-AE50-B54B900D14E5}"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290175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D7044-4B54-46CB-AE50-B54B900D14E5}"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250045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D7044-4B54-46CB-AE50-B54B900D14E5}"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398150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5D7044-4B54-46CB-AE50-B54B900D14E5}"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370620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D7044-4B54-46CB-AE50-B54B900D14E5}" type="datetimeFigureOut">
              <a:rPr lang="en-US" smtClean="0"/>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180791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5D7044-4B54-46CB-AE50-B54B900D14E5}" type="datetimeFigureOut">
              <a:rPr lang="en-US" smtClean="0"/>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81407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D7044-4B54-46CB-AE50-B54B900D14E5}" type="datetimeFigureOut">
              <a:rPr lang="en-US" smtClean="0"/>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189571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D7044-4B54-46CB-AE50-B54B900D14E5}"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126208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D7044-4B54-46CB-AE50-B54B900D14E5}"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4F170-A70C-4DE6-AB38-7EED0D6BAD1F}" type="slidenum">
              <a:rPr lang="en-US" smtClean="0"/>
              <a:t>‹#›</a:t>
            </a:fld>
            <a:endParaRPr lang="en-US"/>
          </a:p>
        </p:txBody>
      </p:sp>
    </p:spTree>
    <p:extLst>
      <p:ext uri="{BB962C8B-B14F-4D97-AF65-F5344CB8AC3E}">
        <p14:creationId xmlns:p14="http://schemas.microsoft.com/office/powerpoint/2010/main" val="332459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D7044-4B54-46CB-AE50-B54B900D14E5}" type="datetimeFigureOut">
              <a:rPr lang="en-US" smtClean="0"/>
              <a:t>8/26/2015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4F170-A70C-4DE6-AB38-7EED0D6BAD1F}" type="slidenum">
              <a:rPr lang="en-US" smtClean="0"/>
              <a:t>‹#›</a:t>
            </a:fld>
            <a:endParaRPr lang="en-US"/>
          </a:p>
        </p:txBody>
      </p:sp>
    </p:spTree>
    <p:extLst>
      <p:ext uri="{BB962C8B-B14F-4D97-AF65-F5344CB8AC3E}">
        <p14:creationId xmlns:p14="http://schemas.microsoft.com/office/powerpoint/2010/main" val="1130409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hlcommission.or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policy.hlcommission.or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aacu.org/valu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4" y="3539944"/>
            <a:ext cx="8915400" cy="1470025"/>
          </a:xfrm>
        </p:spPr>
        <p:txBody>
          <a:bodyPr>
            <a:noAutofit/>
          </a:bodyPr>
          <a:lstStyle/>
          <a:p>
            <a:r>
              <a:rPr lang="en-US" sz="4800" b="1" dirty="0" smtClean="0"/>
              <a:t>Assessment of General Education</a:t>
            </a:r>
            <a:endParaRPr lang="en-US" sz="4800" b="1" dirty="0"/>
          </a:p>
        </p:txBody>
      </p:sp>
      <p:sp>
        <p:nvSpPr>
          <p:cNvPr id="3" name="Subtitle 2"/>
          <p:cNvSpPr>
            <a:spLocks noGrp="1"/>
          </p:cNvSpPr>
          <p:nvPr>
            <p:ph type="subTitle" idx="1"/>
          </p:nvPr>
        </p:nvSpPr>
        <p:spPr>
          <a:xfrm>
            <a:off x="1257300" y="4876800"/>
            <a:ext cx="6553200" cy="990600"/>
          </a:xfrm>
          <a:solidFill>
            <a:srgbClr val="07267F"/>
          </a:solidFill>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ormAutofit/>
          </a:bodyPr>
          <a:lstStyle/>
          <a:p>
            <a:r>
              <a:rPr lang="en-US" sz="4800" b="1" dirty="0" smtClean="0">
                <a:solidFill>
                  <a:schemeClr val="bg1"/>
                </a:solidFill>
              </a:rPr>
              <a:t>Tips and Techniques</a:t>
            </a:r>
            <a:endParaRPr lang="en-US" sz="4800" b="1" dirty="0">
              <a:solidFill>
                <a:schemeClr val="bg1"/>
              </a:solidFill>
            </a:endParaRPr>
          </a:p>
        </p:txBody>
      </p:sp>
      <p:pic>
        <p:nvPicPr>
          <p:cNvPr id="1029" name="Picture 5" descr="C:\Users\jadigranes\AppData\Local\Microsoft\Windows\Temporary Internet Files\Content.IE5\DJXBYBPM\MP9004313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533400"/>
            <a:ext cx="3429000" cy="25146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C:\Users\jadigranes\AppData\Local\Microsoft\Windows\Temporary Internet Files\Content.IE5\43O4HTV6\MP9004311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93165"/>
            <a:ext cx="3064086" cy="2041926"/>
          </a:xfrm>
          <a:prstGeom prst="rect">
            <a:avLst/>
          </a:prstGeom>
          <a:noFill/>
          <a:ln w="57150">
            <a:noFill/>
          </a:ln>
          <a:effectLst>
            <a:glow rad="1397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2" descr="C:\Users\jadigranes\AppData\Local\Microsoft\Windows\Temporary Internet Files\Content.IE5\22Z1QN5R\MC9102156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5999" y="117707"/>
            <a:ext cx="2293067" cy="353989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1800" y="6248400"/>
            <a:ext cx="2767398" cy="461665"/>
          </a:xfrm>
          <a:prstGeom prst="rect">
            <a:avLst/>
          </a:prstGeom>
          <a:noFill/>
        </p:spPr>
        <p:txBody>
          <a:bodyPr wrap="square" rtlCol="0">
            <a:spAutoFit/>
          </a:bodyPr>
          <a:lstStyle/>
          <a:p>
            <a:r>
              <a:rPr lang="en-US" sz="1200" dirty="0" smtClean="0"/>
              <a:t>Developed by OCU Office of Assessment</a:t>
            </a:r>
          </a:p>
          <a:p>
            <a:r>
              <a:rPr lang="en-US" sz="1200" dirty="0" smtClean="0"/>
              <a:t>Coordinator:  Dr. Jo Lynn Autry Digranes</a:t>
            </a:r>
            <a:endParaRPr lang="en-US" sz="1200" dirty="0"/>
          </a:p>
        </p:txBody>
      </p:sp>
    </p:spTree>
    <p:extLst>
      <p:ext uri="{BB962C8B-B14F-4D97-AF65-F5344CB8AC3E}">
        <p14:creationId xmlns:p14="http://schemas.microsoft.com/office/powerpoint/2010/main" val="35014065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a:solidFill>
            <a:srgbClr val="00B0F0"/>
          </a:solidFill>
        </p:spPr>
        <p:txBody>
          <a:bodyPr>
            <a:normAutofit fontScale="90000"/>
          </a:bodyPr>
          <a:lstStyle/>
          <a:p>
            <a:r>
              <a:rPr lang="en-US" dirty="0" smtClean="0"/>
              <a:t>Steps in Developing and Sustaining Assessment of General Education</a:t>
            </a:r>
            <a:endParaRPr lang="en-US" dirty="0"/>
          </a:p>
        </p:txBody>
      </p:sp>
      <p:sp>
        <p:nvSpPr>
          <p:cNvPr id="3" name="Content Placeholder 2"/>
          <p:cNvSpPr>
            <a:spLocks noGrp="1"/>
          </p:cNvSpPr>
          <p:nvPr>
            <p:ph idx="1"/>
          </p:nvPr>
        </p:nvSpPr>
        <p:spPr>
          <a:xfrm>
            <a:off x="533400" y="1600200"/>
            <a:ext cx="8229600" cy="4525963"/>
          </a:xfrm>
        </p:spPr>
        <p:txBody>
          <a:bodyPr>
            <a:normAutofit lnSpcReduction="10000"/>
          </a:bodyPr>
          <a:lstStyle/>
          <a:p>
            <a:r>
              <a:rPr lang="en-US" dirty="0" smtClean="0"/>
              <a:t>Determine the purpose of general education.</a:t>
            </a:r>
          </a:p>
          <a:p>
            <a:r>
              <a:rPr lang="en-US" dirty="0" smtClean="0"/>
              <a:t>Articulate goals and outcomes for general education.</a:t>
            </a:r>
          </a:p>
          <a:p>
            <a:r>
              <a:rPr lang="en-US" dirty="0" smtClean="0"/>
              <a:t>Design or refine the delivery of learning outcomes.</a:t>
            </a:r>
          </a:p>
          <a:p>
            <a:r>
              <a:rPr lang="en-US" dirty="0" smtClean="0"/>
              <a:t>Align learning outcomes to the delivery of the general education (e.g., connect the learning to teaching and course and curriculum design).</a:t>
            </a:r>
            <a:endParaRPr lang="en-US" dirty="0"/>
          </a:p>
        </p:txBody>
      </p:sp>
      <p:sp>
        <p:nvSpPr>
          <p:cNvPr id="5" name="TextBox 4"/>
          <p:cNvSpPr txBox="1"/>
          <p:nvPr/>
        </p:nvSpPr>
        <p:spPr>
          <a:xfrm>
            <a:off x="4419600" y="5912899"/>
            <a:ext cx="4343400" cy="830997"/>
          </a:xfrm>
          <a:prstGeom prst="rect">
            <a:avLst/>
          </a:prstGeom>
          <a:noFill/>
        </p:spPr>
        <p:txBody>
          <a:bodyPr wrap="square" rtlCol="0">
            <a:spAutoFit/>
          </a:bodyPr>
          <a:lstStyle/>
          <a:p>
            <a:r>
              <a:rPr lang="en-US" sz="1600" dirty="0" err="1" smtClean="0"/>
              <a:t>Bresciani</a:t>
            </a:r>
            <a:r>
              <a:rPr lang="en-US" sz="1600" dirty="0" smtClean="0"/>
              <a:t>, M. J. (2007)  </a:t>
            </a:r>
            <a:r>
              <a:rPr lang="en-US" sz="1600" i="1" dirty="0" smtClean="0"/>
              <a:t>Assessing student learning in general education  Good practice </a:t>
            </a:r>
            <a:r>
              <a:rPr lang="en-US" sz="1600" i="1" dirty="0"/>
              <a:t>c</a:t>
            </a:r>
            <a:r>
              <a:rPr lang="en-US" sz="1600" i="1" dirty="0" smtClean="0"/>
              <a:t>ase </a:t>
            </a:r>
            <a:r>
              <a:rPr lang="en-US" sz="1600" i="1" dirty="0"/>
              <a:t>s</a:t>
            </a:r>
            <a:r>
              <a:rPr lang="en-US" sz="1600" i="1" dirty="0" smtClean="0"/>
              <a:t>tudies.  </a:t>
            </a:r>
            <a:r>
              <a:rPr lang="en-US" sz="1600" dirty="0" smtClean="0"/>
              <a:t>Bolton, MA:  Anker Publishing Company, Inc.</a:t>
            </a:r>
            <a:endParaRPr lang="en-US" sz="1600" dirty="0"/>
          </a:p>
        </p:txBody>
      </p:sp>
      <p:pic>
        <p:nvPicPr>
          <p:cNvPr id="2050" name="Picture 2" descr="C:\Users\jadigranes\AppData\Local\Microsoft\Windows\Temporary Internet Files\Content.IE5\4VX9VMJV\MC9000891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595258"/>
            <a:ext cx="1240971" cy="12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448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Steps </a:t>
            </a:r>
            <a:r>
              <a:rPr lang="en-US" dirty="0"/>
              <a:t>in Developing and Sustaining Assessment of General Education</a:t>
            </a:r>
          </a:p>
        </p:txBody>
      </p:sp>
      <p:sp>
        <p:nvSpPr>
          <p:cNvPr id="3" name="Content Placeholder 2"/>
          <p:cNvSpPr>
            <a:spLocks noGrp="1"/>
          </p:cNvSpPr>
          <p:nvPr>
            <p:ph idx="1"/>
          </p:nvPr>
        </p:nvSpPr>
        <p:spPr/>
        <p:txBody>
          <a:bodyPr>
            <a:normAutofit lnSpcReduction="10000"/>
          </a:bodyPr>
          <a:lstStyle/>
          <a:p>
            <a:r>
              <a:rPr lang="en-US" dirty="0" smtClean="0"/>
              <a:t>Align education outcomes with the discipline outcomes, </a:t>
            </a:r>
            <a:r>
              <a:rPr lang="en-US" dirty="0" err="1" smtClean="0"/>
              <a:t>cocurricular</a:t>
            </a:r>
            <a:r>
              <a:rPr lang="en-US" dirty="0" smtClean="0"/>
              <a:t> outcomes, and overarching student learning principles, as applicable.</a:t>
            </a:r>
          </a:p>
          <a:p>
            <a:r>
              <a:rPr lang="en-US" dirty="0" smtClean="0"/>
              <a:t>Identify the means to evaluate learning outcomes (both direct and indirect methods) and do so in a manner that will help inform decisions or recommendations to improve learning.</a:t>
            </a:r>
            <a:endParaRPr lang="en-US" dirty="0"/>
          </a:p>
        </p:txBody>
      </p:sp>
      <p:sp>
        <p:nvSpPr>
          <p:cNvPr id="4" name="Rectangle 3"/>
          <p:cNvSpPr/>
          <p:nvPr/>
        </p:nvSpPr>
        <p:spPr>
          <a:xfrm>
            <a:off x="4572000" y="5791200"/>
            <a:ext cx="4343400" cy="830997"/>
          </a:xfrm>
          <a:prstGeom prst="rect">
            <a:avLst/>
          </a:prstGeom>
        </p:spPr>
        <p:txBody>
          <a:bodyPr wrap="square">
            <a:spAutoFit/>
          </a:bodyPr>
          <a:lstStyle/>
          <a:p>
            <a:r>
              <a:rPr lang="en-US" sz="1600" dirty="0" err="1"/>
              <a:t>Bresciani</a:t>
            </a:r>
            <a:r>
              <a:rPr lang="en-US" sz="1600" dirty="0"/>
              <a:t>, M. J. (2007)  </a:t>
            </a:r>
            <a:r>
              <a:rPr lang="en-US" sz="1600" i="1" dirty="0"/>
              <a:t>Assessing student learning in general education  Good </a:t>
            </a:r>
            <a:r>
              <a:rPr lang="en-US" sz="1600" i="1" dirty="0" smtClean="0"/>
              <a:t>practice case studies</a:t>
            </a:r>
            <a:r>
              <a:rPr lang="en-US" sz="1600" i="1" dirty="0"/>
              <a:t>.  </a:t>
            </a:r>
            <a:r>
              <a:rPr lang="en-US" sz="1600" dirty="0"/>
              <a:t>Bolton, MA:  Anker Publishing Company, Inc.</a:t>
            </a:r>
          </a:p>
        </p:txBody>
      </p:sp>
      <p:pic>
        <p:nvPicPr>
          <p:cNvPr id="3075" name="Picture 3" descr="C:\Users\jadigranes\AppData\Local\Microsoft\Windows\Temporary Internet Files\Content.IE5\CSQ67UJ1\MC9002808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735340"/>
            <a:ext cx="968721" cy="10350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adigranes\AppData\Local\Microsoft\Windows\Temporary Internet Files\Content.IE5\G6TMO7H6\MC9002977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9071" y="2044294"/>
            <a:ext cx="1046329" cy="100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6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304800"/>
            <a:ext cx="8229600" cy="1143000"/>
          </a:xfrm>
          <a:solidFill>
            <a:srgbClr val="00B0F0"/>
          </a:solidFill>
        </p:spPr>
        <p:txBody>
          <a:bodyPr>
            <a:normAutofit fontScale="90000"/>
          </a:bodyPr>
          <a:lstStyle/>
          <a:p>
            <a:r>
              <a:rPr lang="en-US" dirty="0" smtClean="0"/>
              <a:t>Steps </a:t>
            </a:r>
            <a:r>
              <a:rPr lang="en-US" dirty="0"/>
              <a:t>in Developing and Sustaining Assessment of General Education</a:t>
            </a:r>
          </a:p>
        </p:txBody>
      </p:sp>
      <p:sp>
        <p:nvSpPr>
          <p:cNvPr id="3" name="Content Placeholder 2"/>
          <p:cNvSpPr>
            <a:spLocks noGrp="1"/>
          </p:cNvSpPr>
          <p:nvPr>
            <p:ph idx="1"/>
          </p:nvPr>
        </p:nvSpPr>
        <p:spPr>
          <a:xfrm>
            <a:off x="152400" y="1713392"/>
            <a:ext cx="7924800" cy="4525963"/>
          </a:xfrm>
        </p:spPr>
        <p:txBody>
          <a:bodyPr>
            <a:normAutofit/>
          </a:bodyPr>
          <a:lstStyle/>
          <a:p>
            <a:r>
              <a:rPr lang="en-US" dirty="0" smtClean="0"/>
              <a:t>Gather, analyze, and interpret results in a manner that will lead to decisions, and recommendations for improvement at all levels.</a:t>
            </a:r>
          </a:p>
          <a:p>
            <a:r>
              <a:rPr lang="en-US" dirty="0" smtClean="0"/>
              <a:t>Discuss the recommendations for improving student learning in a collegial manner and with regard to the resources that will be needed to improve student learning.</a:t>
            </a:r>
          </a:p>
        </p:txBody>
      </p:sp>
      <p:sp>
        <p:nvSpPr>
          <p:cNvPr id="4" name="Rectangle 3"/>
          <p:cNvSpPr/>
          <p:nvPr/>
        </p:nvSpPr>
        <p:spPr>
          <a:xfrm>
            <a:off x="4343400" y="5823857"/>
            <a:ext cx="4561114" cy="830997"/>
          </a:xfrm>
          <a:prstGeom prst="rect">
            <a:avLst/>
          </a:prstGeom>
        </p:spPr>
        <p:txBody>
          <a:bodyPr wrap="square">
            <a:spAutoFit/>
          </a:bodyPr>
          <a:lstStyle/>
          <a:p>
            <a:r>
              <a:rPr lang="en-US" sz="1600" dirty="0" err="1"/>
              <a:t>Bresciani</a:t>
            </a:r>
            <a:r>
              <a:rPr lang="en-US" sz="1600" dirty="0"/>
              <a:t>, M. J. (2007)  </a:t>
            </a:r>
            <a:r>
              <a:rPr lang="en-US" sz="1600" i="1" dirty="0"/>
              <a:t>Assessing student learning in general education  Good </a:t>
            </a:r>
            <a:r>
              <a:rPr lang="en-US" sz="1600" i="1" dirty="0" smtClean="0"/>
              <a:t>practice case studies</a:t>
            </a:r>
            <a:r>
              <a:rPr lang="en-US" sz="1600" i="1" dirty="0"/>
              <a:t>.  </a:t>
            </a:r>
            <a:r>
              <a:rPr lang="en-US" sz="1600" dirty="0"/>
              <a:t>Bolton, MA:  Anker Publishing Company, Inc.</a:t>
            </a:r>
          </a:p>
        </p:txBody>
      </p:sp>
      <p:pic>
        <p:nvPicPr>
          <p:cNvPr id="4098" name="Picture 2" descr="C:\Users\jadigranes\AppData\Local\Microsoft\Windows\Temporary Internet Files\Content.IE5\DJXBYBPM\MP9003987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228600"/>
            <a:ext cx="125185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23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304800"/>
            <a:ext cx="8229600" cy="1143000"/>
          </a:xfrm>
          <a:solidFill>
            <a:srgbClr val="00B0F0"/>
          </a:solidFill>
        </p:spPr>
        <p:txBody>
          <a:bodyPr>
            <a:normAutofit fontScale="90000"/>
          </a:bodyPr>
          <a:lstStyle/>
          <a:p>
            <a:r>
              <a:rPr lang="en-US" dirty="0" smtClean="0"/>
              <a:t>Steps </a:t>
            </a:r>
            <a:r>
              <a:rPr lang="en-US" dirty="0"/>
              <a:t>in Developing and Sustaining Assessment of General Education</a:t>
            </a:r>
          </a:p>
        </p:txBody>
      </p:sp>
      <p:sp>
        <p:nvSpPr>
          <p:cNvPr id="3" name="Content Placeholder 2"/>
          <p:cNvSpPr>
            <a:spLocks noGrp="1"/>
          </p:cNvSpPr>
          <p:nvPr>
            <p:ph idx="1"/>
          </p:nvPr>
        </p:nvSpPr>
        <p:spPr>
          <a:xfrm>
            <a:off x="152400" y="1746049"/>
            <a:ext cx="7924800" cy="4525963"/>
          </a:xfrm>
        </p:spPr>
        <p:txBody>
          <a:bodyPr>
            <a:normAutofit/>
          </a:bodyPr>
          <a:lstStyle/>
          <a:p>
            <a:r>
              <a:rPr lang="en-US" dirty="0" smtClean="0"/>
              <a:t>Report the results in a manner that will invite feedback from those involved in the learning process, including students and co-curricular professionals.</a:t>
            </a:r>
          </a:p>
          <a:p>
            <a:r>
              <a:rPr lang="en-US" dirty="0"/>
              <a:t>Align the evaluation processes of general education with those of the disciplines and professional accreditors, where appropriate.</a:t>
            </a:r>
          </a:p>
          <a:p>
            <a:pPr marL="0" indent="0">
              <a:buNone/>
            </a:pPr>
            <a:endParaRPr lang="en-US" dirty="0"/>
          </a:p>
        </p:txBody>
      </p:sp>
      <p:sp>
        <p:nvSpPr>
          <p:cNvPr id="4" name="Rectangle 3"/>
          <p:cNvSpPr/>
          <p:nvPr/>
        </p:nvSpPr>
        <p:spPr>
          <a:xfrm>
            <a:off x="4343400" y="5823857"/>
            <a:ext cx="4561114" cy="830997"/>
          </a:xfrm>
          <a:prstGeom prst="rect">
            <a:avLst/>
          </a:prstGeom>
        </p:spPr>
        <p:txBody>
          <a:bodyPr wrap="square">
            <a:spAutoFit/>
          </a:bodyPr>
          <a:lstStyle/>
          <a:p>
            <a:r>
              <a:rPr lang="en-US" sz="1600" dirty="0" err="1"/>
              <a:t>Bresciani</a:t>
            </a:r>
            <a:r>
              <a:rPr lang="en-US" sz="1600" dirty="0"/>
              <a:t>, M. J. (2007)  </a:t>
            </a:r>
            <a:r>
              <a:rPr lang="en-US" sz="1600" i="1" dirty="0"/>
              <a:t>Assessing student learning in general education  Good </a:t>
            </a:r>
            <a:r>
              <a:rPr lang="en-US" sz="1600" i="1" dirty="0" smtClean="0"/>
              <a:t>practice case studies</a:t>
            </a:r>
            <a:r>
              <a:rPr lang="en-US" sz="1600" i="1" dirty="0"/>
              <a:t>.  </a:t>
            </a:r>
            <a:r>
              <a:rPr lang="en-US" sz="1600" dirty="0"/>
              <a:t>Bolton, MA:  Anker Publishing Company, Inc.</a:t>
            </a:r>
          </a:p>
        </p:txBody>
      </p:sp>
      <p:pic>
        <p:nvPicPr>
          <p:cNvPr id="6" name="Picture 2" descr="C:\Users\jadigranes\AppData\Local\Microsoft\Windows\Temporary Internet Files\Content.IE5\22Z1QN5R\MC90044129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543800" y="32004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23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Steps </a:t>
            </a:r>
            <a:r>
              <a:rPr lang="en-US" dirty="0"/>
              <a:t>in Developing and Sustaining Assessment of General Education</a:t>
            </a:r>
          </a:p>
        </p:txBody>
      </p:sp>
      <p:sp>
        <p:nvSpPr>
          <p:cNvPr id="3" name="Content Placeholder 2"/>
          <p:cNvSpPr>
            <a:spLocks noGrp="1"/>
          </p:cNvSpPr>
          <p:nvPr>
            <p:ph idx="1"/>
          </p:nvPr>
        </p:nvSpPr>
        <p:spPr>
          <a:xfrm>
            <a:off x="457200" y="1772286"/>
            <a:ext cx="8229600" cy="4525963"/>
          </a:xfrm>
        </p:spPr>
        <p:txBody>
          <a:bodyPr>
            <a:normAutofit/>
          </a:bodyPr>
          <a:lstStyle/>
          <a:p>
            <a:r>
              <a:rPr lang="en-US" dirty="0" smtClean="0"/>
              <a:t>Build consensus at each step.</a:t>
            </a:r>
          </a:p>
          <a:p>
            <a:r>
              <a:rPr lang="en-US" dirty="0" smtClean="0"/>
              <a:t>Explore additional opportunities to collaborate for improving student learning in general education.</a:t>
            </a:r>
          </a:p>
          <a:p>
            <a:r>
              <a:rPr lang="en-US" dirty="0" smtClean="0"/>
              <a:t>Have conversations about removing barriers to improving student learning.</a:t>
            </a:r>
            <a:endParaRPr lang="en-US" dirty="0"/>
          </a:p>
        </p:txBody>
      </p:sp>
      <p:sp>
        <p:nvSpPr>
          <p:cNvPr id="4" name="Rectangle 3"/>
          <p:cNvSpPr/>
          <p:nvPr/>
        </p:nvSpPr>
        <p:spPr>
          <a:xfrm>
            <a:off x="4572000" y="5871865"/>
            <a:ext cx="4419600" cy="830997"/>
          </a:xfrm>
          <a:prstGeom prst="rect">
            <a:avLst/>
          </a:prstGeom>
        </p:spPr>
        <p:txBody>
          <a:bodyPr wrap="square">
            <a:spAutoFit/>
          </a:bodyPr>
          <a:lstStyle/>
          <a:p>
            <a:r>
              <a:rPr lang="en-US" sz="1600" dirty="0" err="1"/>
              <a:t>Bresciani</a:t>
            </a:r>
            <a:r>
              <a:rPr lang="en-US" sz="1600" dirty="0"/>
              <a:t>, M. J. (2007)  </a:t>
            </a:r>
            <a:r>
              <a:rPr lang="en-US" sz="1600" i="1" dirty="0"/>
              <a:t>Assessing student learning in general education  Good </a:t>
            </a:r>
            <a:r>
              <a:rPr lang="en-US" sz="1600" i="1" dirty="0" smtClean="0"/>
              <a:t>practice case studies</a:t>
            </a:r>
            <a:r>
              <a:rPr lang="en-US" sz="1600" i="1" dirty="0"/>
              <a:t>.  </a:t>
            </a:r>
            <a:r>
              <a:rPr lang="en-US" sz="1600" dirty="0"/>
              <a:t>Bolton, MA:  Anker Publishing Company, Inc.</a:t>
            </a:r>
          </a:p>
        </p:txBody>
      </p:sp>
      <p:pic>
        <p:nvPicPr>
          <p:cNvPr id="6146" name="Picture 2" descr="C:\Users\jadigranes\AppData\Local\Microsoft\Windows\Temporary Internet Files\Content.IE5\4GDGA17I\Conversation-Clu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49601"/>
            <a:ext cx="1729913" cy="158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13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General Education Models</a:t>
            </a:r>
            <a:endParaRPr lang="en-US" dirty="0"/>
          </a:p>
        </p:txBody>
      </p:sp>
      <p:sp>
        <p:nvSpPr>
          <p:cNvPr id="3" name="Content Placeholder 2"/>
          <p:cNvSpPr>
            <a:spLocks noGrp="1"/>
          </p:cNvSpPr>
          <p:nvPr>
            <p:ph idx="1"/>
          </p:nvPr>
        </p:nvSpPr>
        <p:spPr/>
        <p:txBody>
          <a:bodyPr/>
          <a:lstStyle/>
          <a:p>
            <a:r>
              <a:rPr lang="en-US" dirty="0" smtClean="0"/>
              <a:t>A distribution model that guarantees breadth in the undergraduate curriculum</a:t>
            </a:r>
          </a:p>
          <a:p>
            <a:r>
              <a:rPr lang="en-US" dirty="0" smtClean="0"/>
              <a:t>A specially created set of core courses that integrate the liberal arts</a:t>
            </a:r>
          </a:p>
          <a:p>
            <a:r>
              <a:rPr lang="en-US" dirty="0" smtClean="0"/>
              <a:t>A specially created set of courses that emphasize processes and individual student growth</a:t>
            </a:r>
            <a:endParaRPr lang="en-US" dirty="0"/>
          </a:p>
        </p:txBody>
      </p:sp>
      <p:sp>
        <p:nvSpPr>
          <p:cNvPr id="4" name="TextBox 3"/>
          <p:cNvSpPr txBox="1"/>
          <p:nvPr/>
        </p:nvSpPr>
        <p:spPr>
          <a:xfrm>
            <a:off x="5018314" y="5943600"/>
            <a:ext cx="3733800" cy="830997"/>
          </a:xfrm>
          <a:prstGeom prst="rect">
            <a:avLst/>
          </a:prstGeom>
          <a:noFill/>
        </p:spPr>
        <p:txBody>
          <a:bodyPr wrap="square" rtlCol="0">
            <a:spAutoFit/>
          </a:bodyPr>
          <a:lstStyle/>
          <a:p>
            <a:r>
              <a:rPr lang="en-US" sz="1600" dirty="0" smtClean="0"/>
              <a:t>Allen, M. J.  (2006).  </a:t>
            </a:r>
            <a:r>
              <a:rPr lang="en-US" sz="1600" i="1" dirty="0" smtClean="0"/>
              <a:t>Assessing general education programs</a:t>
            </a:r>
            <a:r>
              <a:rPr lang="en-US" sz="1600" dirty="0" smtClean="0"/>
              <a:t>, San Francisco, CA:  </a:t>
            </a:r>
            <a:r>
              <a:rPr lang="en-US" sz="1600" dirty="0" err="1" smtClean="0"/>
              <a:t>Jossey</a:t>
            </a:r>
            <a:r>
              <a:rPr lang="en-US" sz="1600" dirty="0" smtClean="0"/>
              <a:t>-Bass, A Wiley Imprint.</a:t>
            </a:r>
            <a:endParaRPr lang="en-US" sz="1600" dirty="0"/>
          </a:p>
        </p:txBody>
      </p:sp>
    </p:spTree>
    <p:extLst>
      <p:ext uri="{BB962C8B-B14F-4D97-AF65-F5344CB8AC3E}">
        <p14:creationId xmlns:p14="http://schemas.microsoft.com/office/powerpoint/2010/main" val="382422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Examples of Goal Levels</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Institutional:  </a:t>
            </a:r>
            <a:r>
              <a:rPr lang="en-US" dirty="0" smtClean="0"/>
              <a:t>Students will communicate effectively orally and in writing.</a:t>
            </a:r>
          </a:p>
          <a:p>
            <a:r>
              <a:rPr lang="en-US" i="1" dirty="0" smtClean="0"/>
              <a:t>General Education Curriculum:  </a:t>
            </a:r>
            <a:r>
              <a:rPr lang="en-US" dirty="0" smtClean="0"/>
              <a:t>Students will write essays in which they select and defend a position on a debatable issue, analyze a text, propose research, or define a problem and suggest solutions.</a:t>
            </a:r>
          </a:p>
          <a:p>
            <a:r>
              <a:rPr lang="en-US" i="1" dirty="0" smtClean="0"/>
              <a:t>Composition Course:  </a:t>
            </a:r>
            <a:r>
              <a:rPr lang="en-US" dirty="0" smtClean="0"/>
              <a:t>Students will write a 5 to 7 page argumentative essay in which they select and defend a position on a debatable issue, support their position with evidence from their readings, and address counterarguments.</a:t>
            </a:r>
            <a:endParaRPr lang="en-US" i="1" dirty="0"/>
          </a:p>
        </p:txBody>
      </p:sp>
      <p:pic>
        <p:nvPicPr>
          <p:cNvPr id="5122" name="Picture 2" descr="C:\Users\jadigranes\AppData\Local\Microsoft\Windows\Temporary Internet Files\Content.IE5\OQNO27V1\MC9002316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5427663"/>
            <a:ext cx="2012577" cy="14303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62600" y="5791200"/>
            <a:ext cx="3962400" cy="830997"/>
          </a:xfrm>
          <a:prstGeom prst="rect">
            <a:avLst/>
          </a:prstGeom>
        </p:spPr>
        <p:txBody>
          <a:bodyPr wrap="square">
            <a:spAutoFit/>
          </a:bodyPr>
          <a:lstStyle/>
          <a:p>
            <a:r>
              <a:rPr lang="en-US" sz="1600" dirty="0"/>
              <a:t>Allen, M. J.  (2006).  </a:t>
            </a:r>
            <a:r>
              <a:rPr lang="en-US" sz="1600" i="1" dirty="0"/>
              <a:t>Assessing </a:t>
            </a:r>
            <a:r>
              <a:rPr lang="en-US" sz="1600" i="1" dirty="0" smtClean="0"/>
              <a:t>general education programs</a:t>
            </a:r>
            <a:r>
              <a:rPr lang="en-US" sz="1600" i="1" dirty="0"/>
              <a:t>. </a:t>
            </a:r>
            <a:r>
              <a:rPr lang="en-US" sz="1600" dirty="0"/>
              <a:t>San Francisco, CA:  </a:t>
            </a:r>
            <a:r>
              <a:rPr lang="en-US" sz="1600" dirty="0" err="1"/>
              <a:t>Jossey</a:t>
            </a:r>
            <a:r>
              <a:rPr lang="en-US" sz="1600" dirty="0"/>
              <a:t>-Bass, A Wiley Imprint.</a:t>
            </a:r>
          </a:p>
        </p:txBody>
      </p:sp>
    </p:spTree>
    <p:extLst>
      <p:ext uri="{BB962C8B-B14F-4D97-AF65-F5344CB8AC3E}">
        <p14:creationId xmlns:p14="http://schemas.microsoft.com/office/powerpoint/2010/main" val="387497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Direct and Indirect Assessment</a:t>
            </a:r>
            <a:endParaRPr lang="en-US" dirty="0"/>
          </a:p>
        </p:txBody>
      </p:sp>
      <p:sp>
        <p:nvSpPr>
          <p:cNvPr id="3" name="Content Placeholder 2"/>
          <p:cNvSpPr>
            <a:spLocks noGrp="1"/>
          </p:cNvSpPr>
          <p:nvPr>
            <p:ph idx="1"/>
          </p:nvPr>
        </p:nvSpPr>
        <p:spPr/>
        <p:txBody>
          <a:bodyPr/>
          <a:lstStyle/>
          <a:p>
            <a:r>
              <a:rPr lang="en-US" dirty="0" smtClean="0"/>
              <a:t>Direct assessment involves an analysis of products or behaviors that demonstrate the extent of students’ mastery of learning outcomes.</a:t>
            </a:r>
          </a:p>
          <a:p>
            <a:r>
              <a:rPr lang="en-US" dirty="0" smtClean="0"/>
              <a:t>Indirect assessment involves people’s opinions, and these opinions can richly supplement what is learned in direct assessment studies.</a:t>
            </a:r>
            <a:endParaRPr lang="en-US" dirty="0"/>
          </a:p>
        </p:txBody>
      </p:sp>
      <p:sp>
        <p:nvSpPr>
          <p:cNvPr id="4" name="Rectangle 3"/>
          <p:cNvSpPr/>
          <p:nvPr/>
        </p:nvSpPr>
        <p:spPr>
          <a:xfrm>
            <a:off x="5029200" y="6027003"/>
            <a:ext cx="3944938" cy="830997"/>
          </a:xfrm>
          <a:prstGeom prst="rect">
            <a:avLst/>
          </a:prstGeom>
        </p:spPr>
        <p:txBody>
          <a:bodyPr wrap="square">
            <a:spAutoFit/>
          </a:bodyPr>
          <a:lstStyle/>
          <a:p>
            <a:r>
              <a:rPr lang="en-US" sz="1600" dirty="0" smtClean="0"/>
              <a:t>Allen, M. J.  (2006</a:t>
            </a:r>
            <a:r>
              <a:rPr lang="en-US" sz="1600" i="1" dirty="0" smtClean="0"/>
              <a:t>).  Assessing general </a:t>
            </a:r>
            <a:r>
              <a:rPr lang="en-US" sz="1600" i="1" dirty="0"/>
              <a:t>e</a:t>
            </a:r>
            <a:r>
              <a:rPr lang="en-US" sz="1600" i="1" dirty="0" smtClean="0"/>
              <a:t>ducation </a:t>
            </a:r>
            <a:r>
              <a:rPr lang="en-US" sz="1600" i="1" dirty="0"/>
              <a:t>p</a:t>
            </a:r>
            <a:r>
              <a:rPr lang="en-US" sz="1600" i="1" dirty="0" smtClean="0"/>
              <a:t>rograms</a:t>
            </a:r>
            <a:r>
              <a:rPr lang="en-US" sz="1600" dirty="0" smtClean="0"/>
              <a:t>.  San Francisco, CA:  </a:t>
            </a:r>
            <a:r>
              <a:rPr lang="en-US" sz="1600" dirty="0" err="1" smtClean="0"/>
              <a:t>Jossey</a:t>
            </a:r>
            <a:r>
              <a:rPr lang="en-US" sz="1600" dirty="0" smtClean="0"/>
              <a:t>-Bass, A Wiley Imprint.</a:t>
            </a:r>
            <a:endParaRPr lang="en-US" sz="1600" dirty="0"/>
          </a:p>
        </p:txBody>
      </p:sp>
      <p:pic>
        <p:nvPicPr>
          <p:cNvPr id="6146" name="Picture 2" descr="C:\Users\jadigranes\AppData\Local\Microsoft\Windows\Temporary Internet Files\Content.IE5\G6TMO7H6\MP9004006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819400"/>
            <a:ext cx="1506538" cy="150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34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Direct Assessment Examples</a:t>
            </a:r>
            <a:endParaRPr lang="en-US" dirty="0"/>
          </a:p>
        </p:txBody>
      </p:sp>
      <p:sp>
        <p:nvSpPr>
          <p:cNvPr id="3" name="Content Placeholder 2"/>
          <p:cNvSpPr>
            <a:spLocks noGrp="1"/>
          </p:cNvSpPr>
          <p:nvPr>
            <p:ph idx="1"/>
          </p:nvPr>
        </p:nvSpPr>
        <p:spPr>
          <a:xfrm>
            <a:off x="457200" y="1981200"/>
            <a:ext cx="8229600" cy="3505200"/>
          </a:xfrm>
        </p:spPr>
        <p:txBody>
          <a:bodyPr/>
          <a:lstStyle/>
          <a:p>
            <a:r>
              <a:rPr lang="en-US" sz="4000" dirty="0" smtClean="0"/>
              <a:t>Standardized tests</a:t>
            </a:r>
          </a:p>
          <a:p>
            <a:r>
              <a:rPr lang="en-US" sz="4000" dirty="0" smtClean="0"/>
              <a:t>Locally developed tests</a:t>
            </a:r>
          </a:p>
          <a:p>
            <a:r>
              <a:rPr lang="en-US" sz="4000" dirty="0" smtClean="0"/>
              <a:t>Embedded assignments and activities</a:t>
            </a:r>
          </a:p>
          <a:p>
            <a:r>
              <a:rPr lang="en-US" sz="4000" dirty="0" smtClean="0"/>
              <a:t>Portfolios</a:t>
            </a:r>
          </a:p>
          <a:p>
            <a:pPr marL="0" indent="0">
              <a:buNone/>
            </a:pPr>
            <a:endParaRPr lang="en-US" dirty="0"/>
          </a:p>
          <a:p>
            <a:pPr marL="0" indent="0">
              <a:buNone/>
            </a:pPr>
            <a:endParaRPr lang="en-US" dirty="0"/>
          </a:p>
        </p:txBody>
      </p:sp>
      <p:sp>
        <p:nvSpPr>
          <p:cNvPr id="4" name="Rectangle 3"/>
          <p:cNvSpPr/>
          <p:nvPr/>
        </p:nvSpPr>
        <p:spPr>
          <a:xfrm>
            <a:off x="5257800" y="5867400"/>
            <a:ext cx="3733800" cy="830997"/>
          </a:xfrm>
          <a:prstGeom prst="rect">
            <a:avLst/>
          </a:prstGeom>
        </p:spPr>
        <p:txBody>
          <a:bodyPr wrap="square">
            <a:spAutoFit/>
          </a:bodyPr>
          <a:lstStyle/>
          <a:p>
            <a:r>
              <a:rPr lang="en-US" sz="1600" dirty="0" smtClean="0"/>
              <a:t>Allen, M. J.  (2006).  </a:t>
            </a:r>
            <a:r>
              <a:rPr lang="en-US" sz="1600" i="1" dirty="0" smtClean="0"/>
              <a:t>Assessing general </a:t>
            </a:r>
            <a:r>
              <a:rPr lang="en-US" sz="1600" i="1" dirty="0"/>
              <a:t>e</a:t>
            </a:r>
            <a:r>
              <a:rPr lang="en-US" sz="1600" i="1" dirty="0" smtClean="0"/>
              <a:t>ducation </a:t>
            </a:r>
            <a:r>
              <a:rPr lang="en-US" sz="1600" i="1" dirty="0"/>
              <a:t>p</a:t>
            </a:r>
            <a:r>
              <a:rPr lang="en-US" sz="1600" i="1" dirty="0" smtClean="0"/>
              <a:t>rograms</a:t>
            </a:r>
            <a:r>
              <a:rPr lang="en-US" sz="1600" dirty="0" smtClean="0"/>
              <a:t>.  San Francisco, CA:  </a:t>
            </a:r>
            <a:r>
              <a:rPr lang="en-US" sz="1600" dirty="0" err="1" smtClean="0"/>
              <a:t>Jossey</a:t>
            </a:r>
            <a:r>
              <a:rPr lang="en-US" sz="1600" dirty="0" smtClean="0"/>
              <a:t>-Bass, A Wiley Imprint.</a:t>
            </a:r>
            <a:endParaRPr lang="en-US" sz="1600" dirty="0"/>
          </a:p>
        </p:txBody>
      </p:sp>
      <p:pic>
        <p:nvPicPr>
          <p:cNvPr id="7170" name="Picture 2" descr="C:\Users\jadigranes\AppData\Local\Microsoft\Windows\Temporary Internet Files\Content.IE5\OQNO27V1\MC910217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287180"/>
            <a:ext cx="2330196" cy="199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951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More Direct Assessment Examples</a:t>
            </a:r>
            <a:endParaRPr lang="en-US" dirty="0"/>
          </a:p>
        </p:txBody>
      </p:sp>
      <p:sp>
        <p:nvSpPr>
          <p:cNvPr id="3" name="Content Placeholder 2"/>
          <p:cNvSpPr>
            <a:spLocks noGrp="1"/>
          </p:cNvSpPr>
          <p:nvPr>
            <p:ph idx="1"/>
          </p:nvPr>
        </p:nvSpPr>
        <p:spPr>
          <a:xfrm>
            <a:off x="304800" y="2150663"/>
            <a:ext cx="7919392" cy="4525963"/>
          </a:xfrm>
        </p:spPr>
        <p:txBody>
          <a:bodyPr/>
          <a:lstStyle/>
          <a:p>
            <a:r>
              <a:rPr lang="en-US" dirty="0" smtClean="0"/>
              <a:t>Final Projects – such as senior thesis, undergraduate research project,            senior art show or music recital</a:t>
            </a:r>
          </a:p>
          <a:p>
            <a:r>
              <a:rPr lang="en-US" dirty="0" smtClean="0"/>
              <a:t>Capstone Experiences – such as student teaching, internship, cooperative educational experience</a:t>
            </a:r>
          </a:p>
          <a:p>
            <a:pPr marL="0" indent="0">
              <a:buNone/>
            </a:pPr>
            <a:endParaRPr lang="en-US" dirty="0"/>
          </a:p>
        </p:txBody>
      </p:sp>
      <p:sp>
        <p:nvSpPr>
          <p:cNvPr id="4" name="TextBox 3"/>
          <p:cNvSpPr txBox="1"/>
          <p:nvPr/>
        </p:nvSpPr>
        <p:spPr>
          <a:xfrm>
            <a:off x="4724400" y="5867400"/>
            <a:ext cx="4343400" cy="830997"/>
          </a:xfrm>
          <a:prstGeom prst="rect">
            <a:avLst/>
          </a:prstGeom>
          <a:noFill/>
        </p:spPr>
        <p:txBody>
          <a:bodyPr wrap="square" rtlCol="0">
            <a:spAutoFit/>
          </a:bodyPr>
          <a:lstStyle/>
          <a:p>
            <a:r>
              <a:rPr lang="en-US" sz="1600" dirty="0" err="1" smtClean="0"/>
              <a:t>Middaugh</a:t>
            </a:r>
            <a:r>
              <a:rPr lang="en-US" sz="1600" dirty="0" smtClean="0"/>
              <a:t>, M.F. (2010).  </a:t>
            </a:r>
            <a:r>
              <a:rPr lang="en-US" sz="1600" i="1" dirty="0" smtClean="0"/>
              <a:t>Planning and assessment in higher education.  </a:t>
            </a:r>
            <a:r>
              <a:rPr lang="en-US" sz="1600" dirty="0" smtClean="0"/>
              <a:t>San Francisco, CA:  </a:t>
            </a:r>
            <a:r>
              <a:rPr lang="en-US" sz="1600" dirty="0" err="1" smtClean="0"/>
              <a:t>Jossey</a:t>
            </a:r>
            <a:r>
              <a:rPr lang="en-US" sz="1600" dirty="0" smtClean="0"/>
              <a:t>-Bass A Wiley Imprint.</a:t>
            </a:r>
            <a:endParaRPr lang="en-US" sz="1600" dirty="0"/>
          </a:p>
        </p:txBody>
      </p:sp>
      <p:pic>
        <p:nvPicPr>
          <p:cNvPr id="4101" name="Picture 5" descr="C:\Users\jadigranes\AppData\Local\Microsoft\Windows\Temporary Internet Files\Content.IE5\43O4HTV6\MC9002525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5903" y="1129750"/>
            <a:ext cx="2247282" cy="199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65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Assessment of Student Learning</a:t>
            </a:r>
            <a:endParaRPr lang="en-US" dirty="0"/>
          </a:p>
        </p:txBody>
      </p:sp>
      <p:sp>
        <p:nvSpPr>
          <p:cNvPr id="3" name="Content Placeholder 2"/>
          <p:cNvSpPr>
            <a:spLocks noGrp="1"/>
          </p:cNvSpPr>
          <p:nvPr>
            <p:ph idx="1"/>
          </p:nvPr>
        </p:nvSpPr>
        <p:spPr>
          <a:xfrm>
            <a:off x="1524000" y="1600200"/>
            <a:ext cx="6248400" cy="4525963"/>
          </a:xfrm>
        </p:spPr>
        <p:txBody>
          <a:bodyPr/>
          <a:lstStyle/>
          <a:p>
            <a:pPr marL="0" indent="0" algn="ctr">
              <a:buNone/>
            </a:pPr>
            <a:endParaRPr lang="en-US" dirty="0" smtClean="0"/>
          </a:p>
          <a:p>
            <a:pPr marL="0" indent="0" algn="ctr">
              <a:buNone/>
            </a:pPr>
            <a:r>
              <a:rPr lang="en-US" dirty="0" smtClean="0"/>
              <a:t>The systematic collection of information about student learning, using the time, knowledge, expertise, and resources available, in order to inform decisions about how to improve learning.</a:t>
            </a:r>
            <a:endParaRPr lang="en-US" dirty="0"/>
          </a:p>
        </p:txBody>
      </p:sp>
      <p:sp>
        <p:nvSpPr>
          <p:cNvPr id="4" name="TextBox 3"/>
          <p:cNvSpPr txBox="1"/>
          <p:nvPr/>
        </p:nvSpPr>
        <p:spPr>
          <a:xfrm>
            <a:off x="3810000" y="5791200"/>
            <a:ext cx="5181600" cy="830997"/>
          </a:xfrm>
          <a:prstGeom prst="rect">
            <a:avLst/>
          </a:prstGeom>
          <a:noFill/>
        </p:spPr>
        <p:txBody>
          <a:bodyPr wrap="square" rtlCol="0">
            <a:spAutoFit/>
          </a:bodyPr>
          <a:lstStyle/>
          <a:p>
            <a:r>
              <a:rPr lang="en-US" sz="1600" dirty="0" err="1" smtClean="0"/>
              <a:t>Walvoord</a:t>
            </a:r>
            <a:r>
              <a:rPr lang="en-US" sz="1600" dirty="0" smtClean="0"/>
              <a:t>, B. E. (2004). </a:t>
            </a:r>
            <a:r>
              <a:rPr lang="en-US" sz="1600" i="1" u="sng" dirty="0" smtClean="0"/>
              <a:t> </a:t>
            </a:r>
            <a:r>
              <a:rPr lang="en-US" sz="1600" i="1" dirty="0" smtClean="0"/>
              <a:t>Assessment clear and simple A practical </a:t>
            </a:r>
            <a:r>
              <a:rPr lang="en-US" sz="1600" i="1" dirty="0"/>
              <a:t>g</a:t>
            </a:r>
            <a:r>
              <a:rPr lang="en-US" sz="1600" i="1" dirty="0" smtClean="0"/>
              <a:t>uide for institutions, departments, and general </a:t>
            </a:r>
            <a:r>
              <a:rPr lang="en-US" sz="1600" i="1" dirty="0"/>
              <a:t>e</a:t>
            </a:r>
            <a:r>
              <a:rPr lang="en-US" sz="1600" i="1" dirty="0" smtClean="0"/>
              <a:t>ducation</a:t>
            </a:r>
            <a:r>
              <a:rPr lang="en-US" sz="1600" dirty="0" smtClean="0"/>
              <a:t>.  San Francisco, CA:  </a:t>
            </a:r>
            <a:r>
              <a:rPr lang="en-US" sz="1600" dirty="0" err="1" smtClean="0"/>
              <a:t>Jossey</a:t>
            </a:r>
            <a:r>
              <a:rPr lang="en-US" sz="1600" dirty="0" smtClean="0"/>
              <a:t>-bass A Wiley Imprint.</a:t>
            </a:r>
            <a:endParaRPr lang="en-US" sz="1600" dirty="0"/>
          </a:p>
        </p:txBody>
      </p:sp>
    </p:spTree>
    <p:extLst>
      <p:ext uri="{BB962C8B-B14F-4D97-AF65-F5344CB8AC3E}">
        <p14:creationId xmlns:p14="http://schemas.microsoft.com/office/powerpoint/2010/main" val="3266294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Direct Assessments</a:t>
            </a:r>
            <a:br>
              <a:rPr lang="en-US" dirty="0" smtClean="0"/>
            </a:br>
            <a:r>
              <a:rPr lang="en-US" dirty="0" smtClean="0"/>
              <a:t> Strengths and Limitations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Standardized Tests</a:t>
            </a:r>
          </a:p>
          <a:p>
            <a:pPr lvl="1"/>
            <a:r>
              <a:rPr lang="en-US" dirty="0" smtClean="0"/>
              <a:t>Strengths</a:t>
            </a:r>
          </a:p>
          <a:p>
            <a:pPr lvl="2"/>
            <a:r>
              <a:rPr lang="en-US" dirty="0" smtClean="0"/>
              <a:t>Professionally developed </a:t>
            </a:r>
          </a:p>
          <a:p>
            <a:pPr lvl="2"/>
            <a:r>
              <a:rPr lang="en-US" dirty="0" smtClean="0"/>
              <a:t>Established validity and reliability</a:t>
            </a:r>
          </a:p>
          <a:p>
            <a:pPr lvl="2"/>
            <a:r>
              <a:rPr lang="en-US" dirty="0" smtClean="0"/>
              <a:t>Typically provide multiple comparison groups</a:t>
            </a:r>
          </a:p>
          <a:p>
            <a:pPr lvl="1"/>
            <a:r>
              <a:rPr lang="en-US" dirty="0" smtClean="0"/>
              <a:t>Limitations</a:t>
            </a:r>
          </a:p>
          <a:p>
            <a:pPr lvl="2"/>
            <a:r>
              <a:rPr lang="en-US" dirty="0" smtClean="0"/>
              <a:t>May not align with institution’s learning outcomes or curriculum</a:t>
            </a:r>
          </a:p>
          <a:p>
            <a:pPr lvl="2"/>
            <a:r>
              <a:rPr lang="en-US" dirty="0" smtClean="0"/>
              <a:t>May only test at limited depth of processing</a:t>
            </a:r>
          </a:p>
          <a:p>
            <a:pPr lvl="2"/>
            <a:r>
              <a:rPr lang="en-US" dirty="0" smtClean="0"/>
              <a:t>Students may not be motivated</a:t>
            </a:r>
            <a:endParaRPr lang="en-US" dirty="0"/>
          </a:p>
        </p:txBody>
      </p:sp>
      <p:sp>
        <p:nvSpPr>
          <p:cNvPr id="4" name="Rectangle 3"/>
          <p:cNvSpPr/>
          <p:nvPr/>
        </p:nvSpPr>
        <p:spPr>
          <a:xfrm>
            <a:off x="5257800" y="5943600"/>
            <a:ext cx="3799114" cy="830997"/>
          </a:xfrm>
          <a:prstGeom prst="rect">
            <a:avLst/>
          </a:prstGeom>
        </p:spPr>
        <p:txBody>
          <a:bodyPr wrap="square">
            <a:spAutoFit/>
          </a:bodyPr>
          <a:lstStyle/>
          <a:p>
            <a:r>
              <a:rPr lang="en-US" sz="1600" dirty="0" smtClean="0"/>
              <a:t>Allen, M. J.  (2006).  </a:t>
            </a:r>
            <a:r>
              <a:rPr lang="en-US" sz="1600" i="1" dirty="0" smtClean="0"/>
              <a:t>Assessing general </a:t>
            </a:r>
            <a:r>
              <a:rPr lang="en-US" sz="1600" i="1" dirty="0"/>
              <a:t>e</a:t>
            </a:r>
            <a:r>
              <a:rPr lang="en-US" sz="1600" i="1" dirty="0" smtClean="0"/>
              <a:t>ducation </a:t>
            </a:r>
            <a:r>
              <a:rPr lang="en-US" sz="1600" i="1" dirty="0"/>
              <a:t>p</a:t>
            </a:r>
            <a:r>
              <a:rPr lang="en-US" sz="1600" i="1" dirty="0" smtClean="0"/>
              <a:t>rograms. </a:t>
            </a:r>
            <a:r>
              <a:rPr lang="en-US" sz="1600" dirty="0" smtClean="0"/>
              <a:t>San Francisco, CA:  </a:t>
            </a:r>
            <a:r>
              <a:rPr lang="en-US" sz="1600" dirty="0" err="1" smtClean="0"/>
              <a:t>Jossey</a:t>
            </a:r>
            <a:r>
              <a:rPr lang="en-US" sz="1600" dirty="0" smtClean="0"/>
              <a:t>-Bass, A Wiley Imprint.</a:t>
            </a:r>
            <a:endParaRPr lang="en-US" sz="1600" dirty="0"/>
          </a:p>
        </p:txBody>
      </p:sp>
      <p:pic>
        <p:nvPicPr>
          <p:cNvPr id="8194" name="Picture 2" descr="C:\Users\jadigranes\AppData\Local\Microsoft\Windows\Temporary Internet Files\Content.IE5\DJXBYBPM\MP9004022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752600"/>
            <a:ext cx="1296596" cy="194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410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Direct Assessments</a:t>
            </a:r>
            <a:br>
              <a:rPr lang="en-US" dirty="0" smtClean="0"/>
            </a:br>
            <a:r>
              <a:rPr lang="en-US" dirty="0" smtClean="0"/>
              <a:t> Strengths and Limitations</a:t>
            </a:r>
            <a:endParaRPr lang="en-US" dirty="0"/>
          </a:p>
        </p:txBody>
      </p:sp>
      <p:sp>
        <p:nvSpPr>
          <p:cNvPr id="3" name="Content Placeholder 2"/>
          <p:cNvSpPr>
            <a:spLocks noGrp="1"/>
          </p:cNvSpPr>
          <p:nvPr>
            <p:ph idx="1"/>
          </p:nvPr>
        </p:nvSpPr>
        <p:spPr>
          <a:xfrm>
            <a:off x="457200" y="1610174"/>
            <a:ext cx="8229600" cy="4525963"/>
          </a:xfrm>
        </p:spPr>
        <p:txBody>
          <a:bodyPr>
            <a:normAutofit lnSpcReduction="10000"/>
          </a:bodyPr>
          <a:lstStyle/>
          <a:p>
            <a:r>
              <a:rPr lang="en-US" dirty="0" smtClean="0"/>
              <a:t>Locally Developed Tests</a:t>
            </a:r>
          </a:p>
          <a:p>
            <a:pPr lvl="1"/>
            <a:r>
              <a:rPr lang="en-US" dirty="0" smtClean="0"/>
              <a:t>Strengths</a:t>
            </a:r>
          </a:p>
          <a:p>
            <a:pPr lvl="2"/>
            <a:r>
              <a:rPr lang="en-US" dirty="0" smtClean="0"/>
              <a:t>Align precisely with campus general education outcomes</a:t>
            </a:r>
          </a:p>
          <a:p>
            <a:pPr lvl="2"/>
            <a:r>
              <a:rPr lang="en-US" dirty="0" smtClean="0"/>
              <a:t>Can include authentic assessment, performance assessment, and questions that reveal depth of understanding</a:t>
            </a:r>
          </a:p>
          <a:p>
            <a:pPr lvl="1"/>
            <a:r>
              <a:rPr lang="en-US" dirty="0" smtClean="0"/>
              <a:t>Limitations</a:t>
            </a:r>
          </a:p>
          <a:p>
            <a:pPr lvl="2"/>
            <a:r>
              <a:rPr lang="en-US" dirty="0" smtClean="0"/>
              <a:t>Unknown validity and reliability</a:t>
            </a:r>
          </a:p>
          <a:p>
            <a:pPr lvl="2"/>
            <a:r>
              <a:rPr lang="en-US" dirty="0" smtClean="0"/>
              <a:t>Lack norm groups for comparisons</a:t>
            </a:r>
          </a:p>
          <a:p>
            <a:pPr lvl="2"/>
            <a:r>
              <a:rPr lang="en-US" dirty="0" smtClean="0"/>
              <a:t>Faculty time to develop and to score</a:t>
            </a:r>
            <a:endParaRPr lang="en-US" dirty="0"/>
          </a:p>
        </p:txBody>
      </p:sp>
      <p:sp>
        <p:nvSpPr>
          <p:cNvPr id="4" name="Rectangle 3"/>
          <p:cNvSpPr/>
          <p:nvPr/>
        </p:nvSpPr>
        <p:spPr>
          <a:xfrm>
            <a:off x="5595258" y="6027003"/>
            <a:ext cx="3559628" cy="830997"/>
          </a:xfrm>
          <a:prstGeom prst="rect">
            <a:avLst/>
          </a:prstGeom>
        </p:spPr>
        <p:txBody>
          <a:bodyPr wrap="square">
            <a:spAutoFit/>
          </a:bodyPr>
          <a:lstStyle/>
          <a:p>
            <a:r>
              <a:rPr lang="en-US" sz="1600" dirty="0" smtClean="0"/>
              <a:t>Allen, M. J.  (2006).  </a:t>
            </a:r>
            <a:r>
              <a:rPr lang="en-US" sz="1600" i="1" dirty="0" smtClean="0"/>
              <a:t>Assessing general </a:t>
            </a:r>
            <a:r>
              <a:rPr lang="en-US" sz="1600" i="1" dirty="0"/>
              <a:t>e</a:t>
            </a:r>
            <a:r>
              <a:rPr lang="en-US" sz="1600" i="1" dirty="0" smtClean="0"/>
              <a:t>ducation </a:t>
            </a:r>
            <a:r>
              <a:rPr lang="en-US" sz="1600" i="1" dirty="0"/>
              <a:t>p</a:t>
            </a:r>
            <a:r>
              <a:rPr lang="en-US" sz="1600" i="1" dirty="0" smtClean="0"/>
              <a:t>rograms. </a:t>
            </a:r>
            <a:r>
              <a:rPr lang="en-US" sz="1600" dirty="0" smtClean="0"/>
              <a:t>San Francisco, CA:  </a:t>
            </a:r>
            <a:r>
              <a:rPr lang="en-US" sz="1600" dirty="0" err="1" smtClean="0"/>
              <a:t>Jossey</a:t>
            </a:r>
            <a:r>
              <a:rPr lang="en-US" sz="1600" dirty="0" smtClean="0"/>
              <a:t>-Bass, A Wiley Imprint.</a:t>
            </a:r>
            <a:endParaRPr lang="en-US" sz="1600" dirty="0"/>
          </a:p>
        </p:txBody>
      </p:sp>
      <p:pic>
        <p:nvPicPr>
          <p:cNvPr id="9219" name="Picture 3" descr="C:\Users\jadigranes\AppData\Local\Microsoft\Windows\Temporary Internet Files\Content.IE5\X9J4YUV6\MP9003995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267200"/>
            <a:ext cx="1164771" cy="145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680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Direct Assessments</a:t>
            </a:r>
            <a:br>
              <a:rPr lang="en-US" dirty="0" smtClean="0"/>
            </a:br>
            <a:r>
              <a:rPr lang="en-US" dirty="0" smtClean="0"/>
              <a:t> Strengths and Limitations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Embedded Assessment</a:t>
            </a:r>
          </a:p>
          <a:p>
            <a:pPr lvl="1"/>
            <a:r>
              <a:rPr lang="en-US" dirty="0" smtClean="0"/>
              <a:t>Strengths</a:t>
            </a:r>
          </a:p>
          <a:p>
            <a:pPr lvl="2"/>
            <a:r>
              <a:rPr lang="en-US" dirty="0" smtClean="0"/>
              <a:t>May be based on a variety of learning activities, such as homework, oral presentations, writing assignments</a:t>
            </a:r>
          </a:p>
          <a:p>
            <a:pPr lvl="2"/>
            <a:r>
              <a:rPr lang="en-US" dirty="0" smtClean="0"/>
              <a:t>Both teachers and students are fully engaged</a:t>
            </a:r>
          </a:p>
          <a:p>
            <a:pPr lvl="2"/>
            <a:r>
              <a:rPr lang="en-US" dirty="0" smtClean="0"/>
              <a:t>Data collection is unobtrusive and requires little or no additional faculty or student time</a:t>
            </a:r>
          </a:p>
          <a:p>
            <a:pPr lvl="1"/>
            <a:r>
              <a:rPr lang="en-US" dirty="0" smtClean="0"/>
              <a:t>Limitations</a:t>
            </a:r>
          </a:p>
          <a:p>
            <a:pPr lvl="2"/>
            <a:r>
              <a:rPr lang="en-US" dirty="0" smtClean="0"/>
              <a:t>Embedding same assessment in multiple courses requires coordination and faculty agreement</a:t>
            </a:r>
          </a:p>
          <a:p>
            <a:pPr lvl="2"/>
            <a:r>
              <a:rPr lang="en-US" dirty="0" smtClean="0"/>
              <a:t>Validity and reliability not known</a:t>
            </a:r>
          </a:p>
          <a:p>
            <a:pPr lvl="2"/>
            <a:endParaRPr lang="en-US" dirty="0"/>
          </a:p>
        </p:txBody>
      </p:sp>
      <p:sp>
        <p:nvSpPr>
          <p:cNvPr id="10" name="Rectangle 9"/>
          <p:cNvSpPr/>
          <p:nvPr/>
        </p:nvSpPr>
        <p:spPr>
          <a:xfrm>
            <a:off x="5142521" y="6012712"/>
            <a:ext cx="3810000" cy="830997"/>
          </a:xfrm>
          <a:prstGeom prst="rect">
            <a:avLst/>
          </a:prstGeom>
        </p:spPr>
        <p:txBody>
          <a:bodyPr wrap="square">
            <a:spAutoFit/>
          </a:bodyPr>
          <a:lstStyle/>
          <a:p>
            <a:r>
              <a:rPr lang="en-US" sz="1600" dirty="0" smtClean="0"/>
              <a:t>Allen, M. J.  (2006).  </a:t>
            </a:r>
            <a:r>
              <a:rPr lang="en-US" sz="1600" i="1" dirty="0" smtClean="0"/>
              <a:t>Assessing general </a:t>
            </a:r>
            <a:r>
              <a:rPr lang="en-US" sz="1600" i="1" dirty="0"/>
              <a:t>e</a:t>
            </a:r>
            <a:r>
              <a:rPr lang="en-US" sz="1600" i="1" dirty="0" smtClean="0"/>
              <a:t>ducation </a:t>
            </a:r>
            <a:r>
              <a:rPr lang="en-US" sz="1600" i="1" dirty="0"/>
              <a:t>p</a:t>
            </a:r>
            <a:r>
              <a:rPr lang="en-US" sz="1600" i="1" dirty="0" smtClean="0"/>
              <a:t>rograms. </a:t>
            </a:r>
            <a:r>
              <a:rPr lang="en-US" sz="1600" dirty="0" smtClean="0"/>
              <a:t>San Francisco, CA:  </a:t>
            </a:r>
            <a:r>
              <a:rPr lang="en-US" sz="1600" dirty="0" err="1" smtClean="0"/>
              <a:t>Jossey</a:t>
            </a:r>
            <a:r>
              <a:rPr lang="en-US" sz="1600" dirty="0" smtClean="0"/>
              <a:t>-Bass, A Wiley Imprint.</a:t>
            </a:r>
            <a:endParaRPr lang="en-US" sz="1600" dirty="0"/>
          </a:p>
        </p:txBody>
      </p:sp>
      <p:pic>
        <p:nvPicPr>
          <p:cNvPr id="10242" name="Picture 2" descr="C:\Users\jadigranes\AppData\Local\Microsoft\Windows\Temporary Internet Files\Content.IE5\22Z1QN5R\MP9003413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2816" y="4191000"/>
            <a:ext cx="1141476"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57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Direct Assessments</a:t>
            </a:r>
            <a:br>
              <a:rPr lang="en-US" dirty="0" smtClean="0"/>
            </a:br>
            <a:r>
              <a:rPr lang="en-US" dirty="0" smtClean="0"/>
              <a:t> Strengths and Limitations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Portfolios (Showcase and Developmental)</a:t>
            </a:r>
          </a:p>
          <a:p>
            <a:pPr lvl="1"/>
            <a:r>
              <a:rPr lang="en-US" dirty="0" smtClean="0"/>
              <a:t>Strengths</a:t>
            </a:r>
          </a:p>
          <a:p>
            <a:pPr lvl="2"/>
            <a:r>
              <a:rPr lang="en-US" dirty="0" smtClean="0"/>
              <a:t>Requires student to take responsibility for work and to reflect upon the work</a:t>
            </a:r>
          </a:p>
          <a:p>
            <a:pPr lvl="2"/>
            <a:r>
              <a:rPr lang="en-US" dirty="0" smtClean="0"/>
              <a:t>Developmental portfolios can be integrated into advising</a:t>
            </a:r>
          </a:p>
          <a:p>
            <a:pPr lvl="1"/>
            <a:r>
              <a:rPr lang="en-US" dirty="0" smtClean="0"/>
              <a:t>Limitations</a:t>
            </a:r>
          </a:p>
          <a:p>
            <a:pPr lvl="2"/>
            <a:r>
              <a:rPr lang="en-US" dirty="0" smtClean="0"/>
              <a:t>Effort in preparing portfolio assignment</a:t>
            </a:r>
          </a:p>
          <a:p>
            <a:pPr lvl="2"/>
            <a:r>
              <a:rPr lang="en-US" dirty="0" smtClean="0"/>
              <a:t>Effort and resources needed in storing portfolios</a:t>
            </a:r>
          </a:p>
          <a:p>
            <a:pPr lvl="2"/>
            <a:r>
              <a:rPr lang="en-US" dirty="0" smtClean="0"/>
              <a:t>Effort in assessing portfolios</a:t>
            </a:r>
          </a:p>
          <a:p>
            <a:pPr marL="914400" lvl="2" indent="0">
              <a:buNone/>
            </a:pPr>
            <a:endParaRPr lang="en-US" dirty="0" smtClean="0"/>
          </a:p>
          <a:p>
            <a:pPr lvl="2"/>
            <a:endParaRPr lang="en-US" dirty="0"/>
          </a:p>
        </p:txBody>
      </p:sp>
      <p:sp>
        <p:nvSpPr>
          <p:cNvPr id="4" name="Rectangle 3"/>
          <p:cNvSpPr/>
          <p:nvPr/>
        </p:nvSpPr>
        <p:spPr>
          <a:xfrm>
            <a:off x="5334000" y="5943600"/>
            <a:ext cx="3657600" cy="830997"/>
          </a:xfrm>
          <a:prstGeom prst="rect">
            <a:avLst/>
          </a:prstGeom>
        </p:spPr>
        <p:txBody>
          <a:bodyPr wrap="square">
            <a:spAutoFit/>
          </a:bodyPr>
          <a:lstStyle/>
          <a:p>
            <a:r>
              <a:rPr lang="en-US" sz="1600" dirty="0" smtClean="0"/>
              <a:t>Allen, M. J.  (2006</a:t>
            </a:r>
            <a:r>
              <a:rPr lang="en-US" sz="1600" i="1" dirty="0" smtClean="0"/>
              <a:t>).  Assessing general </a:t>
            </a:r>
            <a:r>
              <a:rPr lang="en-US" sz="1600" i="1" dirty="0"/>
              <a:t>e</a:t>
            </a:r>
            <a:r>
              <a:rPr lang="en-US" sz="1600" i="1" dirty="0" smtClean="0"/>
              <a:t>ducation </a:t>
            </a:r>
            <a:r>
              <a:rPr lang="en-US" sz="1600" i="1" dirty="0"/>
              <a:t>p</a:t>
            </a:r>
            <a:r>
              <a:rPr lang="en-US" sz="1600" i="1" dirty="0" smtClean="0"/>
              <a:t>rograms</a:t>
            </a:r>
            <a:r>
              <a:rPr lang="en-US" sz="1600" dirty="0" smtClean="0"/>
              <a:t>.  San Francisco, CA:  </a:t>
            </a:r>
            <a:r>
              <a:rPr lang="en-US" sz="1600" dirty="0" err="1" smtClean="0"/>
              <a:t>Jossey</a:t>
            </a:r>
            <a:r>
              <a:rPr lang="en-US" sz="1600" dirty="0" smtClean="0"/>
              <a:t>-Bass, A Wiley Imprint.</a:t>
            </a:r>
            <a:endParaRPr lang="en-US" sz="1600" dirty="0"/>
          </a:p>
        </p:txBody>
      </p:sp>
      <p:pic>
        <p:nvPicPr>
          <p:cNvPr id="11266" name="Picture 2" descr="C:\Users\jadigranes\AppData\Local\Microsoft\Windows\Temporary Internet Files\Content.IE5\4VX9VMJV\MP9003029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0774" y="3581400"/>
            <a:ext cx="130454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720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Direct Assessments</a:t>
            </a:r>
            <a:br>
              <a:rPr lang="en-US" dirty="0" smtClean="0"/>
            </a:br>
            <a:r>
              <a:rPr lang="en-US" dirty="0" smtClean="0"/>
              <a:t>Strengths and Limitations</a:t>
            </a:r>
            <a:endParaRPr lang="en-US" dirty="0"/>
          </a:p>
        </p:txBody>
      </p:sp>
      <p:sp>
        <p:nvSpPr>
          <p:cNvPr id="3" name="Content Placeholder 2"/>
          <p:cNvSpPr>
            <a:spLocks noGrp="1"/>
          </p:cNvSpPr>
          <p:nvPr>
            <p:ph idx="1"/>
          </p:nvPr>
        </p:nvSpPr>
        <p:spPr/>
        <p:txBody>
          <a:bodyPr/>
          <a:lstStyle/>
          <a:p>
            <a:r>
              <a:rPr lang="en-US" dirty="0" smtClean="0"/>
              <a:t>Final Projects</a:t>
            </a:r>
          </a:p>
          <a:p>
            <a:pPr lvl="1"/>
            <a:r>
              <a:rPr lang="en-US" dirty="0" smtClean="0"/>
              <a:t>Strengths</a:t>
            </a:r>
          </a:p>
          <a:p>
            <a:pPr lvl="2"/>
            <a:r>
              <a:rPr lang="en-US" dirty="0" smtClean="0"/>
              <a:t>Good for measuring mastery of general education skills</a:t>
            </a:r>
          </a:p>
          <a:p>
            <a:pPr lvl="2"/>
            <a:r>
              <a:rPr lang="en-US" dirty="0" smtClean="0"/>
              <a:t>Good for general content and skills with a specific discipline</a:t>
            </a:r>
          </a:p>
          <a:p>
            <a:pPr lvl="2"/>
            <a:r>
              <a:rPr lang="en-US" dirty="0" smtClean="0"/>
              <a:t>Used extensively in fine arts disciplines</a:t>
            </a:r>
          </a:p>
          <a:p>
            <a:pPr lvl="1"/>
            <a:r>
              <a:rPr lang="en-US" dirty="0" smtClean="0"/>
              <a:t>Limitations</a:t>
            </a:r>
          </a:p>
          <a:p>
            <a:pPr lvl="2"/>
            <a:r>
              <a:rPr lang="en-US" dirty="0" smtClean="0"/>
              <a:t>Can be time intensive </a:t>
            </a:r>
            <a:endParaRPr lang="en-US" dirty="0"/>
          </a:p>
        </p:txBody>
      </p:sp>
      <p:sp>
        <p:nvSpPr>
          <p:cNvPr id="4" name="Rectangle 3"/>
          <p:cNvSpPr/>
          <p:nvPr/>
        </p:nvSpPr>
        <p:spPr>
          <a:xfrm>
            <a:off x="4419600" y="5943600"/>
            <a:ext cx="4572000" cy="830997"/>
          </a:xfrm>
          <a:prstGeom prst="rect">
            <a:avLst/>
          </a:prstGeom>
        </p:spPr>
        <p:txBody>
          <a:bodyPr>
            <a:spAutoFit/>
          </a:bodyPr>
          <a:lstStyle/>
          <a:p>
            <a:r>
              <a:rPr lang="en-US" sz="1600" dirty="0" err="1"/>
              <a:t>Middaugh</a:t>
            </a:r>
            <a:r>
              <a:rPr lang="en-US" sz="1600" dirty="0"/>
              <a:t>, M.F. (2010).  </a:t>
            </a:r>
            <a:r>
              <a:rPr lang="en-US" sz="1600" i="1" dirty="0"/>
              <a:t>Planning and assessment in higher education.  </a:t>
            </a:r>
            <a:r>
              <a:rPr lang="en-US" sz="1600" dirty="0"/>
              <a:t>San Francisco, CA:  </a:t>
            </a:r>
            <a:r>
              <a:rPr lang="en-US" sz="1600" dirty="0" err="1"/>
              <a:t>Jossey</a:t>
            </a:r>
            <a:r>
              <a:rPr lang="en-US" sz="1600" dirty="0"/>
              <a:t>-Bass A Wiley Imprint.</a:t>
            </a:r>
          </a:p>
        </p:txBody>
      </p:sp>
      <p:pic>
        <p:nvPicPr>
          <p:cNvPr id="2051" name="Picture 3" descr="C:\Users\jadigranes\AppData\Local\Microsoft\Windows\Temporary Internet Files\Content.IE5\4VX9VMJV\MC9003316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229470"/>
            <a:ext cx="1331668" cy="256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25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Direct Assessments</a:t>
            </a:r>
            <a:br>
              <a:rPr lang="en-US" dirty="0" smtClean="0"/>
            </a:br>
            <a:r>
              <a:rPr lang="en-US" dirty="0" smtClean="0"/>
              <a:t>Strengths and Limitations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Capstone Experiences</a:t>
            </a:r>
          </a:p>
          <a:p>
            <a:pPr lvl="1"/>
            <a:r>
              <a:rPr lang="en-US" dirty="0" smtClean="0"/>
              <a:t>Strengths</a:t>
            </a:r>
          </a:p>
          <a:p>
            <a:pPr lvl="2"/>
            <a:r>
              <a:rPr lang="en-US" dirty="0" smtClean="0"/>
              <a:t>Commonly utilized in professional disciplines</a:t>
            </a:r>
          </a:p>
          <a:p>
            <a:pPr lvl="2"/>
            <a:r>
              <a:rPr lang="en-US" dirty="0" smtClean="0"/>
              <a:t>Assist in addressing employer criticisms that graduates do not have requisite skills and knowledge for jobs</a:t>
            </a:r>
          </a:p>
          <a:p>
            <a:pPr lvl="2"/>
            <a:r>
              <a:rPr lang="en-US" dirty="0" smtClean="0"/>
              <a:t>Feedback from experience sites can be very helpful for curriculum </a:t>
            </a:r>
          </a:p>
          <a:p>
            <a:pPr lvl="1"/>
            <a:r>
              <a:rPr lang="en-US" dirty="0" smtClean="0"/>
              <a:t>Limitations</a:t>
            </a:r>
          </a:p>
          <a:p>
            <a:pPr lvl="2"/>
            <a:r>
              <a:rPr lang="en-US" dirty="0" smtClean="0"/>
              <a:t>Appropriate placements can be difficult to locate</a:t>
            </a:r>
          </a:p>
          <a:p>
            <a:pPr lvl="2"/>
            <a:r>
              <a:rPr lang="en-US" dirty="0" smtClean="0"/>
              <a:t>Ensuring quality feedback from placement site may be difficult</a:t>
            </a:r>
            <a:endParaRPr lang="en-US" dirty="0"/>
          </a:p>
        </p:txBody>
      </p:sp>
      <p:sp>
        <p:nvSpPr>
          <p:cNvPr id="4" name="Rectangle 3"/>
          <p:cNvSpPr/>
          <p:nvPr/>
        </p:nvSpPr>
        <p:spPr>
          <a:xfrm>
            <a:off x="4202509" y="5943600"/>
            <a:ext cx="4572000" cy="830997"/>
          </a:xfrm>
          <a:prstGeom prst="rect">
            <a:avLst/>
          </a:prstGeom>
        </p:spPr>
        <p:txBody>
          <a:bodyPr>
            <a:spAutoFit/>
          </a:bodyPr>
          <a:lstStyle/>
          <a:p>
            <a:r>
              <a:rPr lang="en-US" sz="1600" dirty="0" err="1"/>
              <a:t>Middaugh</a:t>
            </a:r>
            <a:r>
              <a:rPr lang="en-US" sz="1600" dirty="0"/>
              <a:t>, M.F. (2010).  </a:t>
            </a:r>
            <a:r>
              <a:rPr lang="en-US" sz="1600" i="1" dirty="0"/>
              <a:t>Planning and assessment in higher education.  </a:t>
            </a:r>
            <a:r>
              <a:rPr lang="en-US" sz="1600" dirty="0"/>
              <a:t>San Francisco, CA:  </a:t>
            </a:r>
            <a:r>
              <a:rPr lang="en-US" sz="1600" dirty="0" err="1"/>
              <a:t>Jossey</a:t>
            </a:r>
            <a:r>
              <a:rPr lang="en-US" sz="1600" dirty="0"/>
              <a:t>-Bass A Wiley Imprint.</a:t>
            </a:r>
          </a:p>
        </p:txBody>
      </p:sp>
      <p:pic>
        <p:nvPicPr>
          <p:cNvPr id="3075" name="Picture 3" descr="C:\Users\jadigranes\AppData\Local\Microsoft\Windows\Temporary Internet Files\Content.IE5\OQNO27V1\MC9000234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8480" y="957943"/>
            <a:ext cx="141452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4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Indirect Assessment Examples</a:t>
            </a:r>
            <a:endParaRPr lang="en-US" dirty="0"/>
          </a:p>
        </p:txBody>
      </p:sp>
      <p:sp>
        <p:nvSpPr>
          <p:cNvPr id="3" name="Content Placeholder 2"/>
          <p:cNvSpPr>
            <a:spLocks noGrp="1"/>
          </p:cNvSpPr>
          <p:nvPr>
            <p:ph idx="1"/>
          </p:nvPr>
        </p:nvSpPr>
        <p:spPr>
          <a:xfrm>
            <a:off x="457200" y="2020034"/>
            <a:ext cx="8229600" cy="4525963"/>
          </a:xfrm>
        </p:spPr>
        <p:txBody>
          <a:bodyPr>
            <a:normAutofit/>
          </a:bodyPr>
          <a:lstStyle/>
          <a:p>
            <a:r>
              <a:rPr lang="en-US" sz="4000" dirty="0" smtClean="0"/>
              <a:t>Surveys</a:t>
            </a:r>
          </a:p>
          <a:p>
            <a:r>
              <a:rPr lang="en-US" sz="4000" dirty="0" smtClean="0"/>
              <a:t>Interviews</a:t>
            </a:r>
          </a:p>
          <a:p>
            <a:r>
              <a:rPr lang="en-US" sz="4000" dirty="0" smtClean="0"/>
              <a:t>Focus Groups</a:t>
            </a:r>
            <a:endParaRPr lang="en-US" sz="4000" dirty="0"/>
          </a:p>
        </p:txBody>
      </p:sp>
      <p:pic>
        <p:nvPicPr>
          <p:cNvPr id="12290" name="Picture 2" descr="C:\Users\jadigranes\AppData\Local\Microsoft\Windows\Temporary Internet Files\Content.IE5\X9J4YUV6\MC9000547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133600"/>
            <a:ext cx="2441394" cy="24201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600" y="5715000"/>
            <a:ext cx="3505200" cy="830997"/>
          </a:xfrm>
          <a:prstGeom prst="rect">
            <a:avLst/>
          </a:prstGeom>
        </p:spPr>
        <p:txBody>
          <a:bodyPr wrap="square">
            <a:spAutoFit/>
          </a:bodyPr>
          <a:lstStyle/>
          <a:p>
            <a:r>
              <a:rPr lang="en-US" sz="1600" dirty="0"/>
              <a:t>Allen, M. J.  (2006).  </a:t>
            </a:r>
            <a:r>
              <a:rPr lang="en-US" sz="1600" i="1" dirty="0"/>
              <a:t>Assessing </a:t>
            </a:r>
            <a:r>
              <a:rPr lang="en-US" sz="1600" i="1" dirty="0" smtClean="0"/>
              <a:t>general education programs</a:t>
            </a:r>
            <a:r>
              <a:rPr lang="en-US" sz="1600" i="1" dirty="0"/>
              <a:t>. </a:t>
            </a:r>
            <a:r>
              <a:rPr lang="en-US" sz="1600" dirty="0"/>
              <a:t>San Francisco, CA:  </a:t>
            </a:r>
            <a:r>
              <a:rPr lang="en-US" sz="1600" dirty="0" err="1"/>
              <a:t>Jossey</a:t>
            </a:r>
            <a:r>
              <a:rPr lang="en-US" sz="1600" dirty="0"/>
              <a:t>-Bass, A Wiley Imprint.</a:t>
            </a:r>
          </a:p>
        </p:txBody>
      </p:sp>
    </p:spTree>
    <p:extLst>
      <p:ext uri="{BB962C8B-B14F-4D97-AF65-F5344CB8AC3E}">
        <p14:creationId xmlns:p14="http://schemas.microsoft.com/office/powerpoint/2010/main" val="1703667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Indirect Assessments</a:t>
            </a:r>
            <a:br>
              <a:rPr lang="en-US" dirty="0" smtClean="0"/>
            </a:br>
            <a:r>
              <a:rPr lang="en-US" dirty="0" smtClean="0"/>
              <a:t>Strengths and Limitations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Surveys</a:t>
            </a:r>
          </a:p>
          <a:p>
            <a:pPr lvl="1"/>
            <a:r>
              <a:rPr lang="en-US" dirty="0" smtClean="0"/>
              <a:t>Strengths</a:t>
            </a:r>
          </a:p>
          <a:p>
            <a:pPr lvl="2"/>
            <a:r>
              <a:rPr lang="en-US" dirty="0" smtClean="0"/>
              <a:t>Can reach many respondents asynchronously and at a distance</a:t>
            </a:r>
          </a:p>
          <a:p>
            <a:pPr lvl="2"/>
            <a:r>
              <a:rPr lang="en-US" dirty="0" smtClean="0"/>
              <a:t>Can complement results from direct assessments</a:t>
            </a:r>
          </a:p>
          <a:p>
            <a:pPr lvl="2"/>
            <a:r>
              <a:rPr lang="en-US" dirty="0" smtClean="0"/>
              <a:t>There are many standardized surveys, such as NSSE, that have validity and reliability and can compare to norm groups</a:t>
            </a:r>
          </a:p>
          <a:p>
            <a:pPr lvl="2"/>
            <a:r>
              <a:rPr lang="en-US" dirty="0" smtClean="0"/>
              <a:t>Often easy to score</a:t>
            </a:r>
          </a:p>
          <a:p>
            <a:pPr lvl="1"/>
            <a:r>
              <a:rPr lang="en-US" dirty="0" smtClean="0"/>
              <a:t>Limitations</a:t>
            </a:r>
          </a:p>
          <a:p>
            <a:pPr lvl="2"/>
            <a:r>
              <a:rPr lang="en-US" dirty="0" smtClean="0"/>
              <a:t>May have low response rate and low motivation by respondents</a:t>
            </a:r>
          </a:p>
          <a:p>
            <a:pPr lvl="2"/>
            <a:r>
              <a:rPr lang="en-US" dirty="0" smtClean="0"/>
              <a:t>What people say or do may be inconsistent with what they actually do or know.</a:t>
            </a:r>
          </a:p>
          <a:p>
            <a:pPr lvl="2"/>
            <a:endParaRPr lang="en-US" i="1" dirty="0"/>
          </a:p>
        </p:txBody>
      </p:sp>
      <p:sp>
        <p:nvSpPr>
          <p:cNvPr id="4" name="Rectangle 3"/>
          <p:cNvSpPr/>
          <p:nvPr/>
        </p:nvSpPr>
        <p:spPr>
          <a:xfrm>
            <a:off x="5105399" y="5923784"/>
            <a:ext cx="3603171" cy="830997"/>
          </a:xfrm>
          <a:prstGeom prst="rect">
            <a:avLst/>
          </a:prstGeom>
        </p:spPr>
        <p:txBody>
          <a:bodyPr wrap="square">
            <a:spAutoFit/>
          </a:bodyPr>
          <a:lstStyle/>
          <a:p>
            <a:r>
              <a:rPr lang="en-US" sz="1600" dirty="0" smtClean="0"/>
              <a:t>Allen, M. J.  (2006).  </a:t>
            </a:r>
            <a:r>
              <a:rPr lang="en-US" sz="1600" i="1" dirty="0" smtClean="0"/>
              <a:t>Assessing general </a:t>
            </a:r>
            <a:r>
              <a:rPr lang="en-US" sz="1600" i="1" dirty="0"/>
              <a:t>e</a:t>
            </a:r>
            <a:r>
              <a:rPr lang="en-US" sz="1600" i="1" dirty="0" smtClean="0"/>
              <a:t>ducation programs</a:t>
            </a:r>
            <a:r>
              <a:rPr lang="en-US" sz="1600" dirty="0" smtClean="0"/>
              <a:t>.</a:t>
            </a:r>
            <a:r>
              <a:rPr lang="en-US" sz="1600" dirty="0"/>
              <a:t> </a:t>
            </a:r>
            <a:r>
              <a:rPr lang="en-US" sz="1600" dirty="0" smtClean="0"/>
              <a:t> San Francisco, CA:  </a:t>
            </a:r>
            <a:r>
              <a:rPr lang="en-US" sz="1600" dirty="0" err="1" smtClean="0"/>
              <a:t>Jossey</a:t>
            </a:r>
            <a:r>
              <a:rPr lang="en-US" sz="1600" dirty="0" smtClean="0"/>
              <a:t>-Bass, A Wiley Imprint.</a:t>
            </a:r>
            <a:endParaRPr lang="en-US" sz="1600" dirty="0"/>
          </a:p>
        </p:txBody>
      </p:sp>
      <p:pic>
        <p:nvPicPr>
          <p:cNvPr id="13314" name="Picture 2" descr="C:\Users\jadigranes\AppData\Local\Microsoft\Windows\Temporary Internet Files\Content.IE5\G3LT4QH3\MC9004392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7620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20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Indirect Assessment</a:t>
            </a:r>
            <a:br>
              <a:rPr lang="en-US" dirty="0" smtClean="0"/>
            </a:br>
            <a:r>
              <a:rPr lang="en-US" dirty="0" smtClean="0"/>
              <a:t>Strengths and Limitations</a:t>
            </a:r>
            <a:endParaRPr lang="en-US" dirty="0"/>
          </a:p>
        </p:txBody>
      </p:sp>
      <p:sp>
        <p:nvSpPr>
          <p:cNvPr id="3" name="Content Placeholder 2"/>
          <p:cNvSpPr>
            <a:spLocks noGrp="1"/>
          </p:cNvSpPr>
          <p:nvPr>
            <p:ph idx="1"/>
          </p:nvPr>
        </p:nvSpPr>
        <p:spPr>
          <a:xfrm>
            <a:off x="474902" y="1466032"/>
            <a:ext cx="8229600" cy="4525963"/>
          </a:xfrm>
        </p:spPr>
        <p:txBody>
          <a:bodyPr>
            <a:normAutofit lnSpcReduction="10000"/>
          </a:bodyPr>
          <a:lstStyle/>
          <a:p>
            <a:r>
              <a:rPr lang="en-US" dirty="0" smtClean="0"/>
              <a:t>Interviews</a:t>
            </a:r>
          </a:p>
          <a:p>
            <a:pPr lvl="1"/>
            <a:r>
              <a:rPr lang="en-US" dirty="0" smtClean="0"/>
              <a:t>Strengths</a:t>
            </a:r>
          </a:p>
          <a:p>
            <a:pPr lvl="2"/>
            <a:r>
              <a:rPr lang="en-US" dirty="0" smtClean="0"/>
              <a:t>Flexible in format</a:t>
            </a:r>
          </a:p>
          <a:p>
            <a:pPr lvl="2"/>
            <a:r>
              <a:rPr lang="en-US" dirty="0" smtClean="0"/>
              <a:t>Can include both close-ended and open-ended questions</a:t>
            </a:r>
          </a:p>
          <a:p>
            <a:pPr lvl="2"/>
            <a:r>
              <a:rPr lang="en-US" dirty="0" smtClean="0"/>
              <a:t>May provide more detail</a:t>
            </a:r>
          </a:p>
          <a:p>
            <a:pPr lvl="1"/>
            <a:r>
              <a:rPr lang="en-US" dirty="0" smtClean="0"/>
              <a:t>Limitations</a:t>
            </a:r>
          </a:p>
          <a:p>
            <a:pPr lvl="2"/>
            <a:r>
              <a:rPr lang="en-US" dirty="0" smtClean="0"/>
              <a:t>Scheduling and time involved</a:t>
            </a:r>
          </a:p>
          <a:p>
            <a:pPr lvl="2"/>
            <a:r>
              <a:rPr lang="en-US" dirty="0" smtClean="0"/>
              <a:t>Requires interpersonal skills and non-biased view for interviewer</a:t>
            </a:r>
            <a:endParaRPr lang="en-US" dirty="0"/>
          </a:p>
        </p:txBody>
      </p:sp>
      <p:sp>
        <p:nvSpPr>
          <p:cNvPr id="4" name="Rectangle 3"/>
          <p:cNvSpPr/>
          <p:nvPr/>
        </p:nvSpPr>
        <p:spPr>
          <a:xfrm>
            <a:off x="5257800" y="6027669"/>
            <a:ext cx="3886200" cy="830997"/>
          </a:xfrm>
          <a:prstGeom prst="rect">
            <a:avLst/>
          </a:prstGeom>
        </p:spPr>
        <p:txBody>
          <a:bodyPr wrap="square">
            <a:spAutoFit/>
          </a:bodyPr>
          <a:lstStyle/>
          <a:p>
            <a:r>
              <a:rPr lang="en-US" sz="1600" dirty="0" smtClean="0"/>
              <a:t>Allen, M. J.  (2006</a:t>
            </a:r>
            <a:r>
              <a:rPr lang="en-US" sz="1600" i="1" dirty="0" smtClean="0"/>
              <a:t>).  Assessing general </a:t>
            </a:r>
            <a:r>
              <a:rPr lang="en-US" sz="1600" i="1" dirty="0"/>
              <a:t>e</a:t>
            </a:r>
            <a:r>
              <a:rPr lang="en-US" sz="1600" i="1" dirty="0" smtClean="0"/>
              <a:t>ducation </a:t>
            </a:r>
            <a:r>
              <a:rPr lang="en-US" sz="1600" i="1" dirty="0"/>
              <a:t>p</a:t>
            </a:r>
            <a:r>
              <a:rPr lang="en-US" sz="1600" i="1" dirty="0" smtClean="0"/>
              <a:t>rograms.  </a:t>
            </a:r>
            <a:r>
              <a:rPr lang="en-US" sz="1600" dirty="0" smtClean="0"/>
              <a:t>San Francisco, CA:  </a:t>
            </a:r>
            <a:r>
              <a:rPr lang="en-US" sz="1600" dirty="0" err="1" smtClean="0"/>
              <a:t>Jossey</a:t>
            </a:r>
            <a:r>
              <a:rPr lang="en-US" sz="1600" dirty="0" smtClean="0"/>
              <a:t>-Bass, A Wiley Imprint.</a:t>
            </a:r>
            <a:endParaRPr lang="en-US" sz="1600" dirty="0"/>
          </a:p>
        </p:txBody>
      </p:sp>
      <p:pic>
        <p:nvPicPr>
          <p:cNvPr id="14339" name="Picture 3" descr="C:\Users\jadigranes\AppData\Local\Microsoft\Windows\Temporary Internet Files\Content.IE5\G3LT4QH3\MP9003418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200400"/>
            <a:ext cx="2042445" cy="1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395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Indirect Assessment</a:t>
            </a:r>
            <a:br>
              <a:rPr lang="en-US" dirty="0" smtClean="0"/>
            </a:br>
            <a:r>
              <a:rPr lang="en-US" dirty="0" smtClean="0"/>
              <a:t>Strengths and Limitations</a:t>
            </a:r>
            <a:endParaRPr lang="en-US" dirty="0"/>
          </a:p>
        </p:txBody>
      </p:sp>
      <p:sp>
        <p:nvSpPr>
          <p:cNvPr id="3" name="Content Placeholder 2"/>
          <p:cNvSpPr>
            <a:spLocks noGrp="1"/>
          </p:cNvSpPr>
          <p:nvPr>
            <p:ph idx="1"/>
          </p:nvPr>
        </p:nvSpPr>
        <p:spPr/>
        <p:txBody>
          <a:bodyPr>
            <a:normAutofit fontScale="92500"/>
          </a:bodyPr>
          <a:lstStyle/>
          <a:p>
            <a:r>
              <a:rPr lang="en-US" dirty="0" smtClean="0"/>
              <a:t>Focus Groups</a:t>
            </a:r>
          </a:p>
          <a:p>
            <a:pPr lvl="1"/>
            <a:r>
              <a:rPr lang="en-US" dirty="0" smtClean="0"/>
              <a:t>Strengths</a:t>
            </a:r>
          </a:p>
          <a:p>
            <a:pPr lvl="2"/>
            <a:r>
              <a:rPr lang="en-US" dirty="0" smtClean="0"/>
              <a:t>May uncover more in-depth responses</a:t>
            </a:r>
          </a:p>
          <a:p>
            <a:pPr lvl="2"/>
            <a:r>
              <a:rPr lang="en-US" dirty="0" smtClean="0"/>
              <a:t>Allow checking for consensus</a:t>
            </a:r>
          </a:p>
          <a:p>
            <a:pPr lvl="1"/>
            <a:r>
              <a:rPr lang="en-US" dirty="0" smtClean="0"/>
              <a:t>Limitations</a:t>
            </a:r>
          </a:p>
          <a:p>
            <a:pPr lvl="2"/>
            <a:r>
              <a:rPr lang="en-US" dirty="0" smtClean="0"/>
              <a:t>Best for addressing a few issues</a:t>
            </a:r>
          </a:p>
          <a:p>
            <a:pPr lvl="2"/>
            <a:r>
              <a:rPr lang="en-US" dirty="0" smtClean="0"/>
              <a:t>Required interpersonal skills for a non-biased interviewer</a:t>
            </a:r>
          </a:p>
          <a:p>
            <a:pPr lvl="2"/>
            <a:r>
              <a:rPr lang="en-US" dirty="0" smtClean="0"/>
              <a:t>Recruiting and scheduling can be difficult</a:t>
            </a:r>
          </a:p>
          <a:p>
            <a:pPr lvl="2"/>
            <a:r>
              <a:rPr lang="en-US" dirty="0" smtClean="0"/>
              <a:t>Analysis of responses may be easily visible, but may require further skilled interpretation</a:t>
            </a:r>
          </a:p>
          <a:p>
            <a:pPr lvl="2"/>
            <a:endParaRPr lang="en-US" b="1" dirty="0"/>
          </a:p>
        </p:txBody>
      </p:sp>
      <p:sp>
        <p:nvSpPr>
          <p:cNvPr id="4" name="Rectangle 3"/>
          <p:cNvSpPr/>
          <p:nvPr/>
        </p:nvSpPr>
        <p:spPr>
          <a:xfrm>
            <a:off x="5257800" y="5867400"/>
            <a:ext cx="3581400" cy="830997"/>
          </a:xfrm>
          <a:prstGeom prst="rect">
            <a:avLst/>
          </a:prstGeom>
        </p:spPr>
        <p:txBody>
          <a:bodyPr wrap="square">
            <a:spAutoFit/>
          </a:bodyPr>
          <a:lstStyle/>
          <a:p>
            <a:r>
              <a:rPr lang="en-US" sz="1600" dirty="0" smtClean="0"/>
              <a:t>Allen, M. J.  (2006).  </a:t>
            </a:r>
            <a:r>
              <a:rPr lang="en-US" sz="1600" i="1" dirty="0" smtClean="0"/>
              <a:t>Assessing general </a:t>
            </a:r>
            <a:r>
              <a:rPr lang="en-US" sz="1600" i="1" dirty="0"/>
              <a:t>e</a:t>
            </a:r>
            <a:r>
              <a:rPr lang="en-US" sz="1600" i="1" dirty="0" smtClean="0"/>
              <a:t>ducation </a:t>
            </a:r>
            <a:r>
              <a:rPr lang="en-US" sz="1600" i="1" dirty="0"/>
              <a:t>p</a:t>
            </a:r>
            <a:r>
              <a:rPr lang="en-US" sz="1600" i="1" dirty="0" smtClean="0"/>
              <a:t>rograms. </a:t>
            </a:r>
            <a:r>
              <a:rPr lang="en-US" sz="1600" dirty="0" smtClean="0"/>
              <a:t>San Francisco, CA:  </a:t>
            </a:r>
            <a:r>
              <a:rPr lang="en-US" sz="1600" dirty="0" err="1" smtClean="0"/>
              <a:t>Jossey</a:t>
            </a:r>
            <a:r>
              <a:rPr lang="en-US" sz="1600" dirty="0" smtClean="0"/>
              <a:t>-Bass, A Wiley Imprint.</a:t>
            </a:r>
            <a:endParaRPr lang="en-US" sz="1600" dirty="0"/>
          </a:p>
        </p:txBody>
      </p:sp>
      <p:pic>
        <p:nvPicPr>
          <p:cNvPr id="15362" name="Picture 2" descr="C:\Users\jadigranes\AppData\Local\Microsoft\Windows\Temporary Internet Files\Content.IE5\OQNO27V1\MC9002330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6743" y="1752600"/>
            <a:ext cx="2209800" cy="224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97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HLC Statement on Student Learning, Assessment, and Accreditation</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Fundamental Questions for Conversations on Student Learning</a:t>
            </a:r>
          </a:p>
          <a:p>
            <a:pPr marL="0" indent="0">
              <a:buNone/>
            </a:pPr>
            <a:r>
              <a:rPr lang="en-US" dirty="0"/>
              <a:t>Six fundamental questions serve as prompts for conversations about student learning and the role </a:t>
            </a:r>
            <a:r>
              <a:rPr lang="en-US" dirty="0" smtClean="0"/>
              <a:t>of assessment </a:t>
            </a:r>
            <a:r>
              <a:rPr lang="en-US" dirty="0"/>
              <a:t>in affirming and improving that learning</a:t>
            </a:r>
            <a:r>
              <a:rPr lang="en-US" dirty="0" smtClean="0"/>
              <a:t>:</a:t>
            </a:r>
          </a:p>
          <a:p>
            <a:pPr marL="0" indent="0">
              <a:buNone/>
            </a:pPr>
            <a:endParaRPr lang="en-US" dirty="0"/>
          </a:p>
          <a:p>
            <a:pPr marL="514350" indent="-514350">
              <a:buFont typeface="+mj-lt"/>
              <a:buAutoNum type="arabicPeriod"/>
            </a:pPr>
            <a:r>
              <a:rPr lang="en-US" dirty="0" smtClean="0"/>
              <a:t>How </a:t>
            </a:r>
            <a:r>
              <a:rPr lang="en-US" dirty="0"/>
              <a:t>are your stated student learning outcomes appropriate to your mission, </a:t>
            </a:r>
            <a:r>
              <a:rPr lang="en-US" dirty="0" smtClean="0"/>
              <a:t>programs, degrees</a:t>
            </a:r>
            <a:r>
              <a:rPr lang="en-US" dirty="0"/>
              <a:t>, and students?</a:t>
            </a:r>
          </a:p>
          <a:p>
            <a:pPr marL="514350" indent="-514350">
              <a:buFont typeface="+mj-lt"/>
              <a:buAutoNum type="arabicPeriod"/>
            </a:pPr>
            <a:r>
              <a:rPr lang="en-US" dirty="0" smtClean="0"/>
              <a:t>What </a:t>
            </a:r>
            <a:r>
              <a:rPr lang="en-US" dirty="0"/>
              <a:t>evidence do you have that students achieve your stated learning outcomes?</a:t>
            </a:r>
          </a:p>
          <a:p>
            <a:pPr marL="514350" indent="-514350">
              <a:buFont typeface="+mj-lt"/>
              <a:buAutoNum type="arabicPeriod"/>
            </a:pPr>
            <a:r>
              <a:rPr lang="en-US" dirty="0" smtClean="0"/>
              <a:t>In </a:t>
            </a:r>
            <a:r>
              <a:rPr lang="en-US" dirty="0"/>
              <a:t>what ways do you analyze and use evidence of student learning?</a:t>
            </a:r>
          </a:p>
          <a:p>
            <a:pPr marL="514350" indent="-514350">
              <a:buFont typeface="+mj-lt"/>
              <a:buAutoNum type="arabicPeriod"/>
            </a:pPr>
            <a:r>
              <a:rPr lang="en-US" dirty="0" smtClean="0"/>
              <a:t>How </a:t>
            </a:r>
            <a:r>
              <a:rPr lang="en-US" dirty="0"/>
              <a:t>do you ensure shared responsibility for student learning and for assessment </a:t>
            </a:r>
            <a:r>
              <a:rPr lang="en-US" dirty="0" smtClean="0"/>
              <a:t>of student </a:t>
            </a:r>
            <a:r>
              <a:rPr lang="en-US" dirty="0"/>
              <a:t>learning?</a:t>
            </a:r>
          </a:p>
          <a:p>
            <a:pPr marL="514350" indent="-514350">
              <a:buFont typeface="+mj-lt"/>
              <a:buAutoNum type="arabicPeriod"/>
            </a:pPr>
            <a:r>
              <a:rPr lang="en-US" dirty="0" smtClean="0"/>
              <a:t>How </a:t>
            </a:r>
            <a:r>
              <a:rPr lang="en-US" dirty="0"/>
              <a:t>do you evaluate and improve the effectiveness of your efforts to </a:t>
            </a:r>
            <a:r>
              <a:rPr lang="en-US" dirty="0" smtClean="0"/>
              <a:t>assess and improve </a:t>
            </a:r>
            <a:r>
              <a:rPr lang="en-US" dirty="0"/>
              <a:t>student learning?</a:t>
            </a:r>
          </a:p>
          <a:p>
            <a:pPr marL="514350" indent="-514350">
              <a:buFont typeface="+mj-lt"/>
              <a:buAutoNum type="arabicPeriod"/>
            </a:pPr>
            <a:r>
              <a:rPr lang="en-US" dirty="0" smtClean="0"/>
              <a:t>In </a:t>
            </a:r>
            <a:r>
              <a:rPr lang="en-US" dirty="0"/>
              <a:t>what ways do you inform the public and other stakeholders about what students </a:t>
            </a:r>
            <a:r>
              <a:rPr lang="en-US" dirty="0" smtClean="0"/>
              <a:t>are learning-</a:t>
            </a:r>
            <a:r>
              <a:rPr lang="en-US" dirty="0"/>
              <a:t>--and how well?</a:t>
            </a:r>
          </a:p>
        </p:txBody>
      </p:sp>
      <p:sp>
        <p:nvSpPr>
          <p:cNvPr id="4" name="TextBox 3"/>
          <p:cNvSpPr txBox="1"/>
          <p:nvPr/>
        </p:nvSpPr>
        <p:spPr>
          <a:xfrm>
            <a:off x="3124200" y="6019800"/>
            <a:ext cx="5562600" cy="830997"/>
          </a:xfrm>
          <a:prstGeom prst="rect">
            <a:avLst/>
          </a:prstGeom>
          <a:noFill/>
        </p:spPr>
        <p:txBody>
          <a:bodyPr wrap="square" rtlCol="0">
            <a:spAutoFit/>
          </a:bodyPr>
          <a:lstStyle/>
          <a:p>
            <a:r>
              <a:rPr lang="en-US" sz="1600" dirty="0" smtClean="0"/>
              <a:t>Higher Learning Commission.  (2007)  Statement on Student Learning, Assessment and Accreditation.  HLC </a:t>
            </a:r>
            <a:r>
              <a:rPr lang="en-US" sz="1600" dirty="0"/>
              <a:t>Website:  http://ncahlc.org/Information-for-Institutions/publications.html</a:t>
            </a:r>
          </a:p>
        </p:txBody>
      </p:sp>
      <p:pic>
        <p:nvPicPr>
          <p:cNvPr id="1026" name="Picture 2" descr="Higher Learning Commiss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39763"/>
            <a:ext cx="45720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gher Learning Commiss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487363"/>
            <a:ext cx="45720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gher Learning Commission">
            <a:hlinkClick r:id="rId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34963"/>
            <a:ext cx="45720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300" y="5922790"/>
            <a:ext cx="895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580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Building Assessment</a:t>
            </a:r>
            <a:br>
              <a:rPr lang="en-US" dirty="0" smtClean="0"/>
            </a:br>
            <a:r>
              <a:rPr lang="en-US" dirty="0" smtClean="0"/>
              <a:t> on the Grading Process</a:t>
            </a:r>
            <a:endParaRPr lang="en-US" dirty="0"/>
          </a:p>
        </p:txBody>
      </p:sp>
      <p:sp>
        <p:nvSpPr>
          <p:cNvPr id="3" name="Content Placeholder 2"/>
          <p:cNvSpPr>
            <a:spLocks noGrp="1"/>
          </p:cNvSpPr>
          <p:nvPr>
            <p:ph idx="1"/>
          </p:nvPr>
        </p:nvSpPr>
        <p:spPr>
          <a:xfrm>
            <a:off x="762000" y="1828800"/>
            <a:ext cx="8229600" cy="4525963"/>
          </a:xfrm>
        </p:spPr>
        <p:txBody>
          <a:bodyPr/>
          <a:lstStyle/>
          <a:p>
            <a:r>
              <a:rPr lang="en-US" dirty="0" smtClean="0"/>
              <a:t>Grading is a “direct” measure of learning because there is direct evaluation of student work.</a:t>
            </a:r>
          </a:p>
          <a:p>
            <a:r>
              <a:rPr lang="en-US" dirty="0" smtClean="0"/>
              <a:t>Grading is already embedded within the culture of higher education.</a:t>
            </a:r>
          </a:p>
          <a:p>
            <a:r>
              <a:rPr lang="en-US" dirty="0" smtClean="0"/>
              <a:t>The grade alone is not sufficient, but must include explicit performance and criteria.</a:t>
            </a:r>
          </a:p>
          <a:p>
            <a:pPr lvl="1"/>
            <a:endParaRPr lang="en-US" dirty="0"/>
          </a:p>
        </p:txBody>
      </p:sp>
      <p:sp>
        <p:nvSpPr>
          <p:cNvPr id="4" name="TextBox 3"/>
          <p:cNvSpPr txBox="1"/>
          <p:nvPr/>
        </p:nvSpPr>
        <p:spPr>
          <a:xfrm>
            <a:off x="3657600" y="5750004"/>
            <a:ext cx="5257800" cy="1107996"/>
          </a:xfrm>
          <a:prstGeom prst="rect">
            <a:avLst/>
          </a:prstGeom>
          <a:noFill/>
        </p:spPr>
        <p:txBody>
          <a:bodyPr wrap="square" rtlCol="0">
            <a:spAutoFit/>
          </a:bodyPr>
          <a:lstStyle/>
          <a:p>
            <a:r>
              <a:rPr lang="en-US" sz="1600" dirty="0" err="1"/>
              <a:t>Walvoord</a:t>
            </a:r>
            <a:r>
              <a:rPr lang="en-US" sz="1600" dirty="0"/>
              <a:t>, B. E. (2004). </a:t>
            </a:r>
            <a:r>
              <a:rPr lang="en-US" sz="1600" i="1" u="sng" dirty="0"/>
              <a:t> </a:t>
            </a:r>
            <a:r>
              <a:rPr lang="en-US" sz="1600" i="1" dirty="0"/>
              <a:t>Assessment clear and simple A practical guide for institutions, departments, and general education</a:t>
            </a:r>
            <a:r>
              <a:rPr lang="en-US" sz="1600" dirty="0"/>
              <a:t>.  San Francisco, CA:  </a:t>
            </a:r>
            <a:r>
              <a:rPr lang="en-US" sz="1600" dirty="0" err="1"/>
              <a:t>Jossey</a:t>
            </a:r>
            <a:r>
              <a:rPr lang="en-US" sz="1600" dirty="0"/>
              <a:t>-bass A Wiley Imprint.</a:t>
            </a:r>
          </a:p>
          <a:p>
            <a:endParaRPr lang="en-US" dirty="0"/>
          </a:p>
        </p:txBody>
      </p:sp>
      <p:pic>
        <p:nvPicPr>
          <p:cNvPr id="7170" name="Picture 2" descr="C:\Users\jadigranes\AppData\Local\Microsoft\Windows\Temporary Internet Files\Content.IE5\JYKMEXUF\grad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76200"/>
            <a:ext cx="1834896" cy="173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75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a:t>Building Assessment</a:t>
            </a:r>
            <a:br>
              <a:rPr lang="en-US" dirty="0"/>
            </a:br>
            <a:r>
              <a:rPr lang="en-US" dirty="0"/>
              <a:t> on the Grading Process</a:t>
            </a:r>
          </a:p>
        </p:txBody>
      </p:sp>
      <p:sp>
        <p:nvSpPr>
          <p:cNvPr id="3" name="Content Placeholder 2"/>
          <p:cNvSpPr>
            <a:spLocks noGrp="1"/>
          </p:cNvSpPr>
          <p:nvPr>
            <p:ph idx="1"/>
          </p:nvPr>
        </p:nvSpPr>
        <p:spPr>
          <a:xfrm>
            <a:off x="457200" y="1752600"/>
            <a:ext cx="8229600" cy="4525963"/>
          </a:xfrm>
        </p:spPr>
        <p:txBody>
          <a:bodyPr/>
          <a:lstStyle/>
          <a:p>
            <a:r>
              <a:rPr lang="en-US" dirty="0"/>
              <a:t>A direct measure requires:</a:t>
            </a:r>
          </a:p>
          <a:p>
            <a:pPr lvl="1"/>
            <a:r>
              <a:rPr lang="en-US" dirty="0"/>
              <a:t>A student performance such as an exam or project</a:t>
            </a:r>
          </a:p>
          <a:p>
            <a:pPr lvl="1"/>
            <a:r>
              <a:rPr lang="en-US" dirty="0"/>
              <a:t>A set of criteria by which to evaluate the </a:t>
            </a:r>
            <a:r>
              <a:rPr lang="en-US" dirty="0" smtClean="0"/>
              <a:t>performance</a:t>
            </a:r>
          </a:p>
          <a:p>
            <a:pPr lvl="1"/>
            <a:r>
              <a:rPr lang="en-US" dirty="0" smtClean="0"/>
              <a:t>Analysis and interpretation of the results</a:t>
            </a:r>
          </a:p>
          <a:p>
            <a:pPr lvl="1"/>
            <a:r>
              <a:rPr lang="en-US" dirty="0" smtClean="0"/>
              <a:t>A feedback loop into department, gen </a:t>
            </a:r>
            <a:r>
              <a:rPr lang="en-US" dirty="0" err="1" smtClean="0"/>
              <a:t>ed</a:t>
            </a:r>
            <a:r>
              <a:rPr lang="en-US" dirty="0" smtClean="0"/>
              <a:t>, and/or institutional decision-making processes</a:t>
            </a:r>
            <a:endParaRPr lang="en-US" dirty="0"/>
          </a:p>
          <a:p>
            <a:endParaRPr lang="en-US" dirty="0"/>
          </a:p>
        </p:txBody>
      </p:sp>
      <p:sp>
        <p:nvSpPr>
          <p:cNvPr id="4" name="Rectangle 3"/>
          <p:cNvSpPr/>
          <p:nvPr/>
        </p:nvSpPr>
        <p:spPr>
          <a:xfrm>
            <a:off x="3886200" y="5715000"/>
            <a:ext cx="5105400" cy="1077218"/>
          </a:xfrm>
          <a:prstGeom prst="rect">
            <a:avLst/>
          </a:prstGeom>
        </p:spPr>
        <p:txBody>
          <a:bodyPr wrap="square">
            <a:spAutoFit/>
          </a:bodyPr>
          <a:lstStyle/>
          <a:p>
            <a:r>
              <a:rPr lang="en-US" sz="1600" dirty="0" err="1"/>
              <a:t>Walvoord</a:t>
            </a:r>
            <a:r>
              <a:rPr lang="en-US" sz="1600" dirty="0"/>
              <a:t>, B. E. (2004). </a:t>
            </a:r>
            <a:r>
              <a:rPr lang="en-US" sz="1600" i="1" u="sng" dirty="0"/>
              <a:t> </a:t>
            </a:r>
            <a:r>
              <a:rPr lang="en-US" sz="1600" i="1" dirty="0"/>
              <a:t>Assessment clear and simple A practical guide for institutions, departments, and general education</a:t>
            </a:r>
            <a:r>
              <a:rPr lang="en-US" sz="1600" dirty="0"/>
              <a:t>.  San Francisco, CA:  </a:t>
            </a:r>
            <a:r>
              <a:rPr lang="en-US" sz="1600" dirty="0" err="1"/>
              <a:t>Jossey</a:t>
            </a:r>
            <a:r>
              <a:rPr lang="en-US" sz="1600" dirty="0"/>
              <a:t>-bass A Wiley Imprint.</a:t>
            </a:r>
          </a:p>
          <a:p>
            <a:endParaRPr lang="en-US" sz="1600" dirty="0"/>
          </a:p>
        </p:txBody>
      </p:sp>
    </p:spTree>
    <p:extLst>
      <p:ext uri="{BB962C8B-B14F-4D97-AF65-F5344CB8AC3E}">
        <p14:creationId xmlns:p14="http://schemas.microsoft.com/office/powerpoint/2010/main" val="3821204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Making the Grading Process Useful</a:t>
            </a:r>
            <a:br>
              <a:rPr lang="en-US" dirty="0" smtClean="0"/>
            </a:br>
            <a:r>
              <a:rPr lang="en-US" dirty="0" smtClean="0"/>
              <a:t>for Program Assessment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Ensure that the classroom exam or assignment actually measures the learning goals.</a:t>
            </a:r>
          </a:p>
          <a:p>
            <a:r>
              <a:rPr lang="en-US" dirty="0" smtClean="0"/>
              <a:t>State explicitly in writing the criteria for evaluating student work in sufficient detail to identify students’ strengths and weaknesses.</a:t>
            </a:r>
          </a:p>
          <a:p>
            <a:r>
              <a:rPr lang="en-US" dirty="0" smtClean="0"/>
              <a:t>Develop systematic ways of feeding information about student strengths and weaknesses back to decision makers at the departmental, general education, and institutional levels and using that information for programmatic improvement.</a:t>
            </a:r>
          </a:p>
          <a:p>
            <a:pPr marL="0" indent="0">
              <a:buNone/>
            </a:pPr>
            <a:endParaRPr lang="en-US" dirty="0"/>
          </a:p>
        </p:txBody>
      </p:sp>
      <p:sp>
        <p:nvSpPr>
          <p:cNvPr id="4" name="Rectangle 3"/>
          <p:cNvSpPr/>
          <p:nvPr/>
        </p:nvSpPr>
        <p:spPr>
          <a:xfrm>
            <a:off x="3820886" y="5943600"/>
            <a:ext cx="5334000" cy="1107996"/>
          </a:xfrm>
          <a:prstGeom prst="rect">
            <a:avLst/>
          </a:prstGeom>
        </p:spPr>
        <p:txBody>
          <a:bodyPr wrap="square">
            <a:spAutoFit/>
          </a:bodyPr>
          <a:lstStyle/>
          <a:p>
            <a:r>
              <a:rPr lang="en-US" sz="1600" dirty="0" err="1"/>
              <a:t>Walvoord</a:t>
            </a:r>
            <a:r>
              <a:rPr lang="en-US" sz="1600" dirty="0"/>
              <a:t>, B. E. (2004). </a:t>
            </a:r>
            <a:r>
              <a:rPr lang="en-US" sz="1600" i="1" u="sng" dirty="0"/>
              <a:t> </a:t>
            </a:r>
            <a:r>
              <a:rPr lang="en-US" sz="1600" i="1" dirty="0"/>
              <a:t>Assessment clear and simple A practical guide for institutions, departments, and general education</a:t>
            </a:r>
            <a:r>
              <a:rPr lang="en-US" sz="1600" dirty="0"/>
              <a:t>.  San Francisco, CA:  </a:t>
            </a:r>
            <a:r>
              <a:rPr lang="en-US" sz="1600" dirty="0" err="1"/>
              <a:t>Jossey</a:t>
            </a:r>
            <a:r>
              <a:rPr lang="en-US" sz="1600" dirty="0"/>
              <a:t>-bass A Wiley Imprint.</a:t>
            </a:r>
          </a:p>
          <a:p>
            <a:endParaRPr lang="en-US" dirty="0"/>
          </a:p>
        </p:txBody>
      </p:sp>
      <p:pic>
        <p:nvPicPr>
          <p:cNvPr id="9218" name="Picture 2" descr="C:\Users\jadigranes\AppData\Local\Microsoft\Windows\Temporary Internet Files\Content.IE5\2K6KOMCO\grademarke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7069" y="1981200"/>
            <a:ext cx="1587817" cy="224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702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The Rubric</a:t>
            </a:r>
            <a:endParaRPr lang="en-US" dirty="0"/>
          </a:p>
        </p:txBody>
      </p:sp>
      <p:sp>
        <p:nvSpPr>
          <p:cNvPr id="3" name="Content Placeholder 2"/>
          <p:cNvSpPr>
            <a:spLocks noGrp="1"/>
          </p:cNvSpPr>
          <p:nvPr>
            <p:ph idx="1"/>
          </p:nvPr>
        </p:nvSpPr>
        <p:spPr/>
        <p:txBody>
          <a:bodyPr/>
          <a:lstStyle/>
          <a:p>
            <a:r>
              <a:rPr lang="en-US" dirty="0" smtClean="0"/>
              <a:t>A rubric articulates in writing the various criteria and standards that a faculty member uses to evaluate student work.</a:t>
            </a:r>
            <a:endParaRPr lang="en-US" dirty="0"/>
          </a:p>
        </p:txBody>
      </p:sp>
      <p:sp>
        <p:nvSpPr>
          <p:cNvPr id="4" name="Rectangle 3"/>
          <p:cNvSpPr/>
          <p:nvPr/>
        </p:nvSpPr>
        <p:spPr>
          <a:xfrm>
            <a:off x="3657600" y="5638800"/>
            <a:ext cx="5334000" cy="1077218"/>
          </a:xfrm>
          <a:prstGeom prst="rect">
            <a:avLst/>
          </a:prstGeom>
        </p:spPr>
        <p:txBody>
          <a:bodyPr wrap="square">
            <a:spAutoFit/>
          </a:bodyPr>
          <a:lstStyle/>
          <a:p>
            <a:r>
              <a:rPr lang="en-US" sz="1600" dirty="0" err="1"/>
              <a:t>Walvoord</a:t>
            </a:r>
            <a:r>
              <a:rPr lang="en-US" sz="1600" dirty="0"/>
              <a:t>, B. E. (2004). </a:t>
            </a:r>
            <a:r>
              <a:rPr lang="en-US" sz="1600" i="1" u="sng" dirty="0"/>
              <a:t> </a:t>
            </a:r>
            <a:r>
              <a:rPr lang="en-US" sz="1600" i="1" dirty="0"/>
              <a:t>Assessment clear and simple A practical guide for institutions, departments, and general education</a:t>
            </a:r>
            <a:r>
              <a:rPr lang="en-US" sz="1600" dirty="0"/>
              <a:t>.  San Francisco, CA:  </a:t>
            </a:r>
            <a:r>
              <a:rPr lang="en-US" sz="1600" dirty="0" err="1"/>
              <a:t>Jossey</a:t>
            </a:r>
            <a:r>
              <a:rPr lang="en-US" sz="1600" dirty="0"/>
              <a:t>-bass A Wiley Imprint.</a:t>
            </a:r>
          </a:p>
          <a:p>
            <a:endParaRPr lang="en-US" sz="1600" dirty="0"/>
          </a:p>
        </p:txBody>
      </p:sp>
      <p:pic>
        <p:nvPicPr>
          <p:cNvPr id="10242" name="Picture 2" descr="C:\Users\jadigranes\AppData\Local\Microsoft\Windows\Temporary Internet Files\Content.IE5\3MJR2OSK\Rubr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7600"/>
            <a:ext cx="2755900" cy="238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714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The Rubric</a:t>
            </a:r>
            <a:endParaRPr lang="en-US" dirty="0"/>
          </a:p>
        </p:txBody>
      </p:sp>
      <p:sp>
        <p:nvSpPr>
          <p:cNvPr id="3" name="Content Placeholder 2"/>
          <p:cNvSpPr>
            <a:spLocks noGrp="1"/>
          </p:cNvSpPr>
          <p:nvPr>
            <p:ph idx="1"/>
          </p:nvPr>
        </p:nvSpPr>
        <p:spPr/>
        <p:txBody>
          <a:bodyPr/>
          <a:lstStyle/>
          <a:p>
            <a:r>
              <a:rPr lang="en-US" dirty="0" smtClean="0"/>
              <a:t>A rubric can be constructed by:</a:t>
            </a:r>
          </a:p>
          <a:p>
            <a:pPr lvl="1"/>
            <a:r>
              <a:rPr lang="en-US" dirty="0" smtClean="0"/>
              <a:t>The faculty member</a:t>
            </a:r>
          </a:p>
          <a:p>
            <a:pPr lvl="1"/>
            <a:r>
              <a:rPr lang="en-US" dirty="0" smtClean="0"/>
              <a:t>A group of faculty (or teaching assistants) all teaching the same course</a:t>
            </a:r>
          </a:p>
          <a:p>
            <a:pPr lvl="1"/>
            <a:r>
              <a:rPr lang="en-US" dirty="0" smtClean="0"/>
              <a:t>A department or general education committee that is establishing criteria for evaluating samples of students work or that wants all faculty teaching a certain course to use the same rubric.</a:t>
            </a:r>
            <a:endParaRPr lang="en-US" dirty="0"/>
          </a:p>
        </p:txBody>
      </p:sp>
      <p:sp>
        <p:nvSpPr>
          <p:cNvPr id="4" name="Rectangle 3"/>
          <p:cNvSpPr/>
          <p:nvPr/>
        </p:nvSpPr>
        <p:spPr>
          <a:xfrm>
            <a:off x="3886200" y="5720209"/>
            <a:ext cx="5181600" cy="1077218"/>
          </a:xfrm>
          <a:prstGeom prst="rect">
            <a:avLst/>
          </a:prstGeom>
        </p:spPr>
        <p:txBody>
          <a:bodyPr wrap="square">
            <a:spAutoFit/>
          </a:bodyPr>
          <a:lstStyle/>
          <a:p>
            <a:r>
              <a:rPr lang="en-US" sz="1600" dirty="0" err="1"/>
              <a:t>Walvoord</a:t>
            </a:r>
            <a:r>
              <a:rPr lang="en-US" sz="1600" dirty="0"/>
              <a:t>, B. E. (2004). </a:t>
            </a:r>
            <a:r>
              <a:rPr lang="en-US" sz="1600" i="1" u="sng" dirty="0"/>
              <a:t> </a:t>
            </a:r>
            <a:r>
              <a:rPr lang="en-US" sz="1600" i="1" dirty="0"/>
              <a:t>Assessment clear and simple A practical guide for institutions, departments, and general education</a:t>
            </a:r>
            <a:r>
              <a:rPr lang="en-US" sz="1600" dirty="0"/>
              <a:t>.  San Francisco, CA:  </a:t>
            </a:r>
            <a:r>
              <a:rPr lang="en-US" sz="1600" dirty="0" err="1"/>
              <a:t>Jossey</a:t>
            </a:r>
            <a:r>
              <a:rPr lang="en-US" sz="1600" dirty="0"/>
              <a:t>-bass A Wiley Imprint.</a:t>
            </a:r>
          </a:p>
          <a:p>
            <a:endParaRPr lang="en-US" sz="1600" dirty="0"/>
          </a:p>
        </p:txBody>
      </p:sp>
      <p:pic>
        <p:nvPicPr>
          <p:cNvPr id="11279" name="Picture 15" descr="C:\Users\jadigranes\AppData\Local\Microsoft\Windows\Temporary Internet Files\Content.IE5\ONTTWOXE\Gandolf_Profess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524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01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The Rubric</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The rubric can also be constructed by other groups, such as:</a:t>
            </a:r>
          </a:p>
          <a:p>
            <a:pPr lvl="1"/>
            <a:r>
              <a:rPr lang="en-US" dirty="0" smtClean="0"/>
              <a:t>College faculty/departments working together within a local area or nationally</a:t>
            </a:r>
          </a:p>
          <a:p>
            <a:pPr lvl="1"/>
            <a:r>
              <a:rPr lang="en-US" dirty="0" smtClean="0"/>
              <a:t>Content experts</a:t>
            </a:r>
          </a:p>
          <a:p>
            <a:pPr lvl="1"/>
            <a:r>
              <a:rPr lang="en-US" dirty="0" smtClean="0"/>
              <a:t>Combinations of the above, such as the Association of American Colleges and Universities VALUE RUBRIC project</a:t>
            </a:r>
          </a:p>
          <a:p>
            <a:pPr marL="457200" lvl="1" indent="0">
              <a:buNone/>
            </a:pPr>
            <a:r>
              <a:rPr lang="en-US" smtClean="0">
                <a:hlinkClick r:id="rId2"/>
              </a:rPr>
              <a:t>http</a:t>
            </a:r>
            <a:r>
              <a:rPr lang="en-US">
                <a:hlinkClick r:id="rId2"/>
              </a:rPr>
              <a:t>://</a:t>
            </a:r>
            <a:r>
              <a:rPr lang="en-US" smtClean="0">
                <a:hlinkClick r:id="rId2"/>
              </a:rPr>
              <a:t>www.aacu.org/value</a:t>
            </a:r>
            <a:r>
              <a:rPr lang="en-US" smtClean="0"/>
              <a:t> </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055" y="5334000"/>
            <a:ext cx="1818120" cy="1043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697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The Rubric</a:t>
            </a:r>
            <a:br>
              <a:rPr lang="en-US" dirty="0" smtClean="0"/>
            </a:br>
            <a:r>
              <a:rPr lang="en-US" dirty="0" smtClean="0"/>
              <a:t>Steps in Construction</a:t>
            </a:r>
            <a:endParaRPr lang="en-US" dirty="0"/>
          </a:p>
        </p:txBody>
      </p:sp>
      <p:sp>
        <p:nvSpPr>
          <p:cNvPr id="3" name="Content Placeholder 2"/>
          <p:cNvSpPr>
            <a:spLocks noGrp="1"/>
          </p:cNvSpPr>
          <p:nvPr>
            <p:ph idx="1"/>
          </p:nvPr>
        </p:nvSpPr>
        <p:spPr>
          <a:xfrm>
            <a:off x="457200" y="1817914"/>
            <a:ext cx="8229600" cy="4525963"/>
          </a:xfrm>
        </p:spPr>
        <p:txBody>
          <a:bodyPr/>
          <a:lstStyle/>
          <a:p>
            <a:r>
              <a:rPr lang="en-US" dirty="0" smtClean="0"/>
              <a:t>Choose a test or assignment that tests what you want to evaluate.  Make clear your objectives for the assignment.</a:t>
            </a:r>
          </a:p>
          <a:p>
            <a:r>
              <a:rPr lang="en-US" dirty="0" smtClean="0"/>
              <a:t>Collect any grading criteria you have handed out to students in the past as well as sample student papers with your comments.  They assist with the following steps.</a:t>
            </a:r>
            <a:endParaRPr lang="en-US" dirty="0"/>
          </a:p>
        </p:txBody>
      </p:sp>
      <p:sp>
        <p:nvSpPr>
          <p:cNvPr id="4" name="Rectangle 3"/>
          <p:cNvSpPr/>
          <p:nvPr/>
        </p:nvSpPr>
        <p:spPr>
          <a:xfrm>
            <a:off x="3505200" y="5780782"/>
            <a:ext cx="5486400" cy="1077218"/>
          </a:xfrm>
          <a:prstGeom prst="rect">
            <a:avLst/>
          </a:prstGeom>
        </p:spPr>
        <p:txBody>
          <a:bodyPr wrap="square">
            <a:spAutoFit/>
          </a:bodyPr>
          <a:lstStyle/>
          <a:p>
            <a:r>
              <a:rPr lang="en-US" sz="1600" dirty="0" err="1"/>
              <a:t>Walvoord</a:t>
            </a:r>
            <a:r>
              <a:rPr lang="en-US" sz="1600" dirty="0"/>
              <a:t>, B. E. (2004). </a:t>
            </a:r>
            <a:r>
              <a:rPr lang="en-US" sz="1600" i="1" u="sng" dirty="0"/>
              <a:t> </a:t>
            </a:r>
            <a:r>
              <a:rPr lang="en-US" sz="1600" i="1" dirty="0"/>
              <a:t>Assessment clear and simple A practical guide for institutions, departments, and general education</a:t>
            </a:r>
            <a:r>
              <a:rPr lang="en-US" sz="1600" dirty="0"/>
              <a:t>.  San Francisco, CA:  </a:t>
            </a:r>
            <a:r>
              <a:rPr lang="en-US" sz="1600" dirty="0" err="1"/>
              <a:t>Jossey</a:t>
            </a:r>
            <a:r>
              <a:rPr lang="en-US" sz="1600" dirty="0"/>
              <a:t>-bass A Wiley Imprint.</a:t>
            </a:r>
          </a:p>
          <a:p>
            <a:endParaRPr lang="en-US" sz="1600" dirty="0"/>
          </a:p>
        </p:txBody>
      </p:sp>
      <p:pic>
        <p:nvPicPr>
          <p:cNvPr id="14338" name="Picture 2" descr="C:\Users\jadigranes\AppData\Local\Microsoft\Windows\Temporary Internet Files\Content.IE5\4GDGA17I\test-clip-art-cpa-school-tes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4950" y="141514"/>
            <a:ext cx="20390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16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The Rubric</a:t>
            </a:r>
            <a:br>
              <a:rPr lang="en-US" dirty="0" smtClean="0"/>
            </a:br>
            <a:r>
              <a:rPr lang="en-US" dirty="0" smtClean="0"/>
              <a:t>Steps in Construction</a:t>
            </a:r>
            <a:endParaRPr lang="en-US" dirty="0"/>
          </a:p>
        </p:txBody>
      </p:sp>
      <p:sp>
        <p:nvSpPr>
          <p:cNvPr id="3" name="Content Placeholder 2"/>
          <p:cNvSpPr>
            <a:spLocks noGrp="1"/>
          </p:cNvSpPr>
          <p:nvPr>
            <p:ph idx="1"/>
          </p:nvPr>
        </p:nvSpPr>
        <p:spPr/>
        <p:txBody>
          <a:bodyPr/>
          <a:lstStyle/>
          <a:p>
            <a:r>
              <a:rPr lang="en-US" dirty="0" smtClean="0"/>
              <a:t>Identify the “traits” that will count in the evaluation.  These are nouns or noun phrases without any implication of judgment:  for example, “thesis,” “eye contact with client,” “costume design,” or “control of variables.”</a:t>
            </a:r>
          </a:p>
          <a:p>
            <a:endParaRPr lang="en-US" dirty="0"/>
          </a:p>
        </p:txBody>
      </p:sp>
      <p:pic>
        <p:nvPicPr>
          <p:cNvPr id="12290" name="Picture 2" descr="C:\Users\jadigranes\AppData\Local\Microsoft\Windows\Temporary Internet Files\Content.IE5\ONTTWOXE\cra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59728"/>
            <a:ext cx="2514600" cy="233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495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The Rubric</a:t>
            </a:r>
            <a:br>
              <a:rPr lang="en-US" dirty="0" smtClean="0"/>
            </a:br>
            <a:r>
              <a:rPr lang="en-US" dirty="0" smtClean="0"/>
              <a:t>Steps in Construction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For each trait, construct a scale describing each level of student performance from the least skillful to the most skillful.  You may use three, four, or five levels, depending on the needs for finer distinction.  The scales use descriptive statements.  An example:</a:t>
            </a:r>
          </a:p>
          <a:p>
            <a:pPr lvl="1"/>
            <a:r>
              <a:rPr lang="en-US" dirty="0" smtClean="0"/>
              <a:t>“A thesis that receives a score of “5” is limited enough for the writer to support within the scope of the essay and is clear to the reader; it intelligently enters the dialogue of the discipline as reflected in the students’ sources, and it does so at a level that shows synthesis and original thought; it neither exactly repeats any of the student’s</a:t>
            </a:r>
            <a:r>
              <a:rPr lang="en-US" dirty="0"/>
              <a:t> </a:t>
            </a:r>
            <a:r>
              <a:rPr lang="en-US" dirty="0" smtClean="0"/>
              <a:t>sources nor states the obvious.”</a:t>
            </a:r>
          </a:p>
        </p:txBody>
      </p:sp>
      <p:sp>
        <p:nvSpPr>
          <p:cNvPr id="4" name="Rectangle 3"/>
          <p:cNvSpPr/>
          <p:nvPr/>
        </p:nvSpPr>
        <p:spPr>
          <a:xfrm>
            <a:off x="3907971" y="5780782"/>
            <a:ext cx="5181600" cy="1077218"/>
          </a:xfrm>
          <a:prstGeom prst="rect">
            <a:avLst/>
          </a:prstGeom>
        </p:spPr>
        <p:txBody>
          <a:bodyPr wrap="square">
            <a:spAutoFit/>
          </a:bodyPr>
          <a:lstStyle/>
          <a:p>
            <a:r>
              <a:rPr lang="en-US" sz="1600" dirty="0" err="1"/>
              <a:t>Walvoord</a:t>
            </a:r>
            <a:r>
              <a:rPr lang="en-US" sz="1600" dirty="0"/>
              <a:t>, B. E. (2004). </a:t>
            </a:r>
            <a:r>
              <a:rPr lang="en-US" sz="1600" i="1" u="sng" dirty="0"/>
              <a:t> </a:t>
            </a:r>
            <a:r>
              <a:rPr lang="en-US" sz="1600" i="1" dirty="0"/>
              <a:t>Assessment clear and simple A practical guide for institutions, departments, and general education</a:t>
            </a:r>
            <a:r>
              <a:rPr lang="en-US" sz="1600" dirty="0"/>
              <a:t>.  San Francisco, CA:  </a:t>
            </a:r>
            <a:r>
              <a:rPr lang="en-US" sz="1600" dirty="0" err="1"/>
              <a:t>Jossey</a:t>
            </a:r>
            <a:r>
              <a:rPr lang="en-US" sz="1600" dirty="0"/>
              <a:t>-bass A Wiley Imprint.</a:t>
            </a:r>
          </a:p>
          <a:p>
            <a:endParaRPr lang="en-US" sz="1600" dirty="0"/>
          </a:p>
        </p:txBody>
      </p:sp>
    </p:spTree>
    <p:extLst>
      <p:ext uri="{BB962C8B-B14F-4D97-AF65-F5344CB8AC3E}">
        <p14:creationId xmlns:p14="http://schemas.microsoft.com/office/powerpoint/2010/main" val="2441280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The Rubric</a:t>
            </a:r>
            <a:br>
              <a:rPr lang="en-US" dirty="0" smtClean="0"/>
            </a:br>
            <a:r>
              <a:rPr lang="en-US" dirty="0" smtClean="0"/>
              <a:t>Steps in Construction</a:t>
            </a:r>
            <a:endParaRPr lang="en-US" dirty="0"/>
          </a:p>
        </p:txBody>
      </p:sp>
      <p:sp>
        <p:nvSpPr>
          <p:cNvPr id="3" name="Content Placeholder 2"/>
          <p:cNvSpPr>
            <a:spLocks noGrp="1"/>
          </p:cNvSpPr>
          <p:nvPr>
            <p:ph idx="1"/>
          </p:nvPr>
        </p:nvSpPr>
        <p:spPr/>
        <p:txBody>
          <a:bodyPr/>
          <a:lstStyle/>
          <a:p>
            <a:r>
              <a:rPr lang="en-US" dirty="0" smtClean="0"/>
              <a:t>Try out the scale with actual student work.  Revise the scale as needed.</a:t>
            </a:r>
          </a:p>
          <a:p>
            <a:r>
              <a:rPr lang="en-US" dirty="0" smtClean="0"/>
              <a:t>Have a colleague in your discipline use your scale to evaluate actual student work.  Revise the scale as needed.</a:t>
            </a:r>
            <a:endParaRPr lang="en-US" dirty="0"/>
          </a:p>
        </p:txBody>
      </p:sp>
      <p:sp>
        <p:nvSpPr>
          <p:cNvPr id="4" name="Rectangle 3"/>
          <p:cNvSpPr/>
          <p:nvPr/>
        </p:nvSpPr>
        <p:spPr>
          <a:xfrm>
            <a:off x="3733800" y="5644009"/>
            <a:ext cx="5181600" cy="1077218"/>
          </a:xfrm>
          <a:prstGeom prst="rect">
            <a:avLst/>
          </a:prstGeom>
        </p:spPr>
        <p:txBody>
          <a:bodyPr wrap="square">
            <a:spAutoFit/>
          </a:bodyPr>
          <a:lstStyle/>
          <a:p>
            <a:r>
              <a:rPr lang="en-US" sz="1600" dirty="0" err="1"/>
              <a:t>Walvoord</a:t>
            </a:r>
            <a:r>
              <a:rPr lang="en-US" sz="1600" dirty="0"/>
              <a:t>, B. E. (2004). </a:t>
            </a:r>
            <a:r>
              <a:rPr lang="en-US" sz="1600" i="1" u="sng" dirty="0"/>
              <a:t> </a:t>
            </a:r>
            <a:r>
              <a:rPr lang="en-US" sz="1600" i="1" dirty="0"/>
              <a:t>Assessment clear and simple A practical guide for institutions, departments, and general education</a:t>
            </a:r>
            <a:r>
              <a:rPr lang="en-US" sz="1600" dirty="0"/>
              <a:t>.  San Francisco, CA:  </a:t>
            </a:r>
            <a:r>
              <a:rPr lang="en-US" sz="1600" dirty="0" err="1"/>
              <a:t>Jossey</a:t>
            </a:r>
            <a:r>
              <a:rPr lang="en-US" sz="1600" dirty="0"/>
              <a:t>-bass A Wiley Imprint.</a:t>
            </a:r>
          </a:p>
          <a:p>
            <a:endParaRPr lang="en-US" sz="1600" dirty="0"/>
          </a:p>
        </p:txBody>
      </p:sp>
    </p:spTree>
    <p:extLst>
      <p:ext uri="{BB962C8B-B14F-4D97-AF65-F5344CB8AC3E}">
        <p14:creationId xmlns:p14="http://schemas.microsoft.com/office/powerpoint/2010/main" val="830014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Setting Goals</a:t>
            </a:r>
            <a:endParaRPr lang="en-US" dirty="0"/>
          </a:p>
        </p:txBody>
      </p:sp>
      <p:sp>
        <p:nvSpPr>
          <p:cNvPr id="3" name="Content Placeholder 2"/>
          <p:cNvSpPr>
            <a:spLocks noGrp="1"/>
          </p:cNvSpPr>
          <p:nvPr>
            <p:ph idx="1"/>
          </p:nvPr>
        </p:nvSpPr>
        <p:spPr/>
        <p:txBody>
          <a:bodyPr>
            <a:normAutofit/>
          </a:bodyPr>
          <a:lstStyle/>
          <a:p>
            <a:r>
              <a:rPr lang="en-US" sz="2500" dirty="0" smtClean="0"/>
              <a:t>The </a:t>
            </a:r>
            <a:r>
              <a:rPr lang="en-US" sz="2500" dirty="0"/>
              <a:t>institution’s statements of learning outcomes </a:t>
            </a:r>
            <a:r>
              <a:rPr lang="en-US" sz="2500" dirty="0" smtClean="0"/>
              <a:t>clearly articulate </a:t>
            </a:r>
            <a:r>
              <a:rPr lang="en-US" sz="2500" dirty="0"/>
              <a:t>what students should be able to do, </a:t>
            </a:r>
            <a:r>
              <a:rPr lang="en-US" sz="2500" dirty="0" smtClean="0"/>
              <a:t>achieve, demonstrate</a:t>
            </a:r>
            <a:r>
              <a:rPr lang="en-US" sz="2500" dirty="0"/>
              <a:t>, or know upon the completion of </a:t>
            </a:r>
            <a:r>
              <a:rPr lang="en-US" sz="2500" dirty="0" smtClean="0"/>
              <a:t>each undergraduate </a:t>
            </a:r>
            <a:r>
              <a:rPr lang="en-US" sz="2500" dirty="0"/>
              <a:t>degree</a:t>
            </a:r>
            <a:r>
              <a:rPr lang="en-US" sz="2500" dirty="0" smtClean="0"/>
              <a:t>.</a:t>
            </a:r>
          </a:p>
          <a:p>
            <a:r>
              <a:rPr lang="en-US" sz="2500" dirty="0" smtClean="0"/>
              <a:t>The </a:t>
            </a:r>
            <a:r>
              <a:rPr lang="en-US" sz="2500" dirty="0"/>
              <a:t>outcomes reflect appropriate higher education goals </a:t>
            </a:r>
            <a:r>
              <a:rPr lang="en-US" sz="2500" dirty="0" smtClean="0"/>
              <a:t>and are </a:t>
            </a:r>
            <a:r>
              <a:rPr lang="en-US" sz="2500" dirty="0"/>
              <a:t>stated in a way that allows levels of achievement to </a:t>
            </a:r>
            <a:r>
              <a:rPr lang="en-US" sz="2500" dirty="0" smtClean="0"/>
              <a:t>be assessed </a:t>
            </a:r>
            <a:r>
              <a:rPr lang="en-US" sz="2500" dirty="0"/>
              <a:t>against an externally informed or benchmarked </a:t>
            </a:r>
            <a:r>
              <a:rPr lang="en-US" sz="2500" dirty="0" smtClean="0"/>
              <a:t>level of </a:t>
            </a:r>
            <a:r>
              <a:rPr lang="en-US" sz="2500" dirty="0"/>
              <a:t>achievement or assessed and compared with those of </a:t>
            </a:r>
            <a:r>
              <a:rPr lang="en-US" sz="2500" dirty="0" smtClean="0"/>
              <a:t>similar institutions.</a:t>
            </a:r>
            <a:endParaRPr lang="en-US" sz="2500" dirty="0"/>
          </a:p>
        </p:txBody>
      </p:sp>
      <p:sp>
        <p:nvSpPr>
          <p:cNvPr id="4" name="TextBox 3"/>
          <p:cNvSpPr txBox="1"/>
          <p:nvPr/>
        </p:nvSpPr>
        <p:spPr>
          <a:xfrm>
            <a:off x="3276600" y="5715000"/>
            <a:ext cx="5638800" cy="1077218"/>
          </a:xfrm>
          <a:prstGeom prst="rect">
            <a:avLst/>
          </a:prstGeom>
          <a:noFill/>
        </p:spPr>
        <p:txBody>
          <a:bodyPr wrap="square" rtlCol="0">
            <a:spAutoFit/>
          </a:bodyPr>
          <a:lstStyle/>
          <a:p>
            <a:r>
              <a:rPr lang="en-US" sz="1600" dirty="0" smtClean="0"/>
              <a:t>New Leadership Alliance for Student Learning and Accountability. (2012).  </a:t>
            </a:r>
            <a:r>
              <a:rPr lang="en-US" sz="1600" i="1" dirty="0" smtClean="0"/>
              <a:t>Committing to quality Guidelines for assessment and accountability in higher education. </a:t>
            </a:r>
            <a:r>
              <a:rPr lang="en-US" sz="1600" dirty="0" smtClean="0"/>
              <a:t>Washington, D.C.:  </a:t>
            </a:r>
            <a:r>
              <a:rPr lang="en-US" sz="1600" i="1" dirty="0" smtClean="0"/>
              <a:t> </a:t>
            </a:r>
            <a:r>
              <a:rPr lang="en-US" sz="1600" dirty="0"/>
              <a:t>New Leadership Alliance for Student Learning and Accountability. </a:t>
            </a:r>
          </a:p>
        </p:txBody>
      </p:sp>
      <p:pic>
        <p:nvPicPr>
          <p:cNvPr id="3074" name="Picture 2" descr="C:\Users\jadigranes\AppData\Local\Microsoft\Windows\Temporary Internet Files\Content.IE5\AGVO7K1K\goa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81600"/>
            <a:ext cx="1676400" cy="148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475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AACU VALUE Rubrics</a:t>
            </a:r>
            <a:endParaRPr lang="en-US" dirty="0"/>
          </a:p>
        </p:txBody>
      </p:sp>
      <p:sp>
        <p:nvSpPr>
          <p:cNvPr id="3" name="Content Placeholder 2"/>
          <p:cNvSpPr>
            <a:spLocks noGrp="1"/>
          </p:cNvSpPr>
          <p:nvPr>
            <p:ph idx="1"/>
          </p:nvPr>
        </p:nvSpPr>
        <p:spPr/>
        <p:txBody>
          <a:bodyPr>
            <a:normAutofit/>
          </a:bodyPr>
          <a:lstStyle/>
          <a:p>
            <a:r>
              <a:rPr lang="en-US" dirty="0" smtClean="0"/>
              <a:t>The project “Valid Assessment of Learning in Undergraduate Education (VALUE) began in 2007, initiated by the American Association of Colleges and Universities (AACU). </a:t>
            </a:r>
            <a:r>
              <a:rPr lang="en-US" dirty="0"/>
              <a:t>The project focused upon development of rubrics, with an initial release in 2009.  </a:t>
            </a:r>
            <a:r>
              <a:rPr lang="en-US" dirty="0" smtClean="0"/>
              <a:t>The rubrics were to be designed to link to the AACU Liberal Education and America’s Promise (LEAP) fifteen areas of “Essential Learning Outcomes.”</a:t>
            </a:r>
          </a:p>
        </p:txBody>
      </p:sp>
    </p:spTree>
    <p:extLst>
      <p:ext uri="{BB962C8B-B14F-4D97-AF65-F5344CB8AC3E}">
        <p14:creationId xmlns:p14="http://schemas.microsoft.com/office/powerpoint/2010/main" val="2868681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AACU Essential Learning Outcomes</a:t>
            </a:r>
            <a:endParaRPr lang="en-US" dirty="0"/>
          </a:p>
        </p:txBody>
      </p:sp>
      <p:sp>
        <p:nvSpPr>
          <p:cNvPr id="3" name="Content Placeholder 2"/>
          <p:cNvSpPr>
            <a:spLocks noGrp="1"/>
          </p:cNvSpPr>
          <p:nvPr>
            <p:ph sz="half" idx="1"/>
          </p:nvPr>
        </p:nvSpPr>
        <p:spPr>
          <a:xfrm>
            <a:off x="0" y="1752600"/>
            <a:ext cx="3429000" cy="4525963"/>
          </a:xfrm>
        </p:spPr>
        <p:txBody>
          <a:bodyPr>
            <a:normAutofit/>
          </a:bodyPr>
          <a:lstStyle/>
          <a:p>
            <a:pPr lvl="1">
              <a:buFont typeface="Arial" panose="020B0604020202020204" pitchFamily="34" charset="0"/>
              <a:buChar char="•"/>
            </a:pPr>
            <a:r>
              <a:rPr lang="en-US" sz="2400" dirty="0" smtClean="0"/>
              <a:t>Civic engagement</a:t>
            </a:r>
          </a:p>
          <a:p>
            <a:pPr lvl="1">
              <a:buFont typeface="Arial" panose="020B0604020202020204" pitchFamily="34" charset="0"/>
              <a:buChar char="•"/>
            </a:pPr>
            <a:r>
              <a:rPr lang="en-US" sz="2400" dirty="0" smtClean="0"/>
              <a:t>Creative thinking</a:t>
            </a:r>
          </a:p>
          <a:p>
            <a:pPr lvl="1">
              <a:buFont typeface="Arial" panose="020B0604020202020204" pitchFamily="34" charset="0"/>
              <a:buChar char="•"/>
            </a:pPr>
            <a:r>
              <a:rPr lang="en-US" sz="2400" dirty="0" smtClean="0"/>
              <a:t>Critical thinking</a:t>
            </a:r>
          </a:p>
          <a:p>
            <a:pPr lvl="1">
              <a:buFont typeface="Arial" panose="020B0604020202020204" pitchFamily="34" charset="0"/>
              <a:buChar char="•"/>
            </a:pPr>
            <a:r>
              <a:rPr lang="en-US" sz="2400" dirty="0" smtClean="0"/>
              <a:t>Ethical reasoning</a:t>
            </a:r>
          </a:p>
          <a:p>
            <a:pPr lvl="1">
              <a:buFont typeface="Arial" panose="020B0604020202020204" pitchFamily="34" charset="0"/>
              <a:buChar char="•"/>
            </a:pPr>
            <a:r>
              <a:rPr lang="en-US" sz="2400" dirty="0" smtClean="0"/>
              <a:t>Foundations and skills for lifelong learning</a:t>
            </a:r>
          </a:p>
          <a:p>
            <a:pPr lvl="1">
              <a:buFont typeface="Arial" panose="020B0604020202020204" pitchFamily="34" charset="0"/>
              <a:buChar char="•"/>
            </a:pPr>
            <a:r>
              <a:rPr lang="en-US" sz="2400" dirty="0" smtClean="0"/>
              <a:t>Information literacy</a:t>
            </a:r>
          </a:p>
          <a:p>
            <a:pPr lvl="1">
              <a:buFont typeface="Arial" panose="020B0604020202020204" pitchFamily="34" charset="0"/>
              <a:buChar char="•"/>
            </a:pPr>
            <a:r>
              <a:rPr lang="en-US" sz="2400" dirty="0" smtClean="0"/>
              <a:t>Inquiry and analysis</a:t>
            </a:r>
          </a:p>
          <a:p>
            <a:pPr marL="457200" lvl="1" indent="0">
              <a:buNone/>
            </a:pPr>
            <a:endParaRPr lang="en-US" sz="2400" dirty="0" smtClean="0"/>
          </a:p>
          <a:p>
            <a:pPr lvl="1"/>
            <a:endParaRPr lang="en-US" dirty="0"/>
          </a:p>
        </p:txBody>
      </p:sp>
      <p:sp>
        <p:nvSpPr>
          <p:cNvPr id="6" name="Content Placeholder 5"/>
          <p:cNvSpPr>
            <a:spLocks noGrp="1"/>
          </p:cNvSpPr>
          <p:nvPr>
            <p:ph sz="half" idx="2"/>
          </p:nvPr>
        </p:nvSpPr>
        <p:spPr>
          <a:xfrm>
            <a:off x="5181600" y="1676400"/>
            <a:ext cx="3733800" cy="4525963"/>
          </a:xfrm>
        </p:spPr>
        <p:txBody>
          <a:bodyPr>
            <a:noAutofit/>
          </a:bodyPr>
          <a:lstStyle/>
          <a:p>
            <a:pPr marL="342900" lvl="1" indent="-342900">
              <a:buFont typeface="Arial" panose="020B0604020202020204" pitchFamily="34" charset="0"/>
              <a:buChar char="•"/>
            </a:pPr>
            <a:r>
              <a:rPr lang="en-US" dirty="0"/>
              <a:t>Integrative and applied learning</a:t>
            </a:r>
          </a:p>
          <a:p>
            <a:r>
              <a:rPr lang="en-US" sz="2400" dirty="0" smtClean="0"/>
              <a:t>Intercultural knowledge  and competence</a:t>
            </a:r>
          </a:p>
          <a:p>
            <a:r>
              <a:rPr lang="en-US" sz="2400" dirty="0" smtClean="0"/>
              <a:t>Oral communication</a:t>
            </a:r>
          </a:p>
          <a:p>
            <a:r>
              <a:rPr lang="en-US" sz="2400" dirty="0" smtClean="0"/>
              <a:t>Problem solving</a:t>
            </a:r>
          </a:p>
          <a:p>
            <a:r>
              <a:rPr lang="en-US" sz="2400" dirty="0" smtClean="0"/>
              <a:t>Quantitative literacy</a:t>
            </a:r>
          </a:p>
          <a:p>
            <a:r>
              <a:rPr lang="en-US" sz="2400" dirty="0" smtClean="0"/>
              <a:t>Reading</a:t>
            </a:r>
          </a:p>
          <a:p>
            <a:r>
              <a:rPr lang="en-US" sz="2400" dirty="0" smtClean="0"/>
              <a:t>Teamwork</a:t>
            </a:r>
          </a:p>
          <a:p>
            <a:r>
              <a:rPr lang="en-US" sz="2400" dirty="0" smtClean="0"/>
              <a:t>Written communication</a:t>
            </a:r>
            <a:endParaRPr lang="en-US" sz="2400" dirty="0"/>
          </a:p>
        </p:txBody>
      </p:sp>
      <p:pic>
        <p:nvPicPr>
          <p:cNvPr id="13314" name="Picture 2" descr="C:\Users\jadigranes\AppData\Local\Microsoft\Windows\Temporary Internet Files\Content.IE5\K3PEP1SZ\4587293562_2c66da3f4e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144486"/>
            <a:ext cx="1935480" cy="193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486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B0F0"/>
          </a:solidFill>
        </p:spPr>
        <p:txBody>
          <a:bodyPr/>
          <a:lstStyle/>
          <a:p>
            <a:r>
              <a:rPr lang="en-US" dirty="0" smtClean="0"/>
              <a:t>AACU VALUE Rubrics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Developed by teams of faculty and other academic and student affairs professionals from all sectors of higher education across the United States</a:t>
            </a:r>
          </a:p>
          <a:p>
            <a:r>
              <a:rPr lang="en-US" dirty="0" smtClean="0"/>
              <a:t>The VALUE Rubrics were initially tested at over 100 colleges and universities.</a:t>
            </a:r>
          </a:p>
          <a:p>
            <a:r>
              <a:rPr lang="en-US" dirty="0" smtClean="0"/>
              <a:t>Since made public in 2010, they have been downloaded and used at over 4,000 discrete institutions in the U.S., Australia, Japan, Hong Kong, Dubai, and Korea.</a:t>
            </a:r>
            <a:endParaRPr lang="en-US" dirty="0"/>
          </a:p>
        </p:txBody>
      </p:sp>
    </p:spTree>
    <p:extLst>
      <p:ext uri="{BB962C8B-B14F-4D97-AF65-F5344CB8AC3E}">
        <p14:creationId xmlns:p14="http://schemas.microsoft.com/office/powerpoint/2010/main" val="4224619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F0"/>
          </a:solidFill>
        </p:spPr>
        <p:txBody>
          <a:bodyPr/>
          <a:lstStyle/>
          <a:p>
            <a:r>
              <a:rPr lang="en-US" dirty="0" smtClean="0"/>
              <a:t>Examples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03820" cy="503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276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Examples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6029"/>
            <a:ext cx="8692181" cy="495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325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Examples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402115" cy="509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295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Examples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2994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465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Examples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429574"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928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Examples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799"/>
            <a:ext cx="8839200"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843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Timing Assessment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Ideally, assessment is built into strategic planning for an institution or department and is a component of any new program as it is being conceived.</a:t>
            </a:r>
          </a:p>
          <a:p>
            <a:r>
              <a:rPr lang="en-US" dirty="0" smtClean="0"/>
              <a:t>Because effective assessment requires the use of multiple methods, it is not usually resource- efficient to implement every method right away or every year.  A comprehensive assessment plan will include a schedule for implementing each data-gathering method at least once over a period of three (03) to five (05) years.</a:t>
            </a:r>
            <a:endParaRPr lang="en-US" dirty="0"/>
          </a:p>
        </p:txBody>
      </p:sp>
      <p:sp>
        <p:nvSpPr>
          <p:cNvPr id="5" name="TextBox 4"/>
          <p:cNvSpPr txBox="1"/>
          <p:nvPr/>
        </p:nvSpPr>
        <p:spPr>
          <a:xfrm>
            <a:off x="3733800" y="5867400"/>
            <a:ext cx="5410200" cy="830997"/>
          </a:xfrm>
          <a:prstGeom prst="rect">
            <a:avLst/>
          </a:prstGeom>
          <a:noFill/>
        </p:spPr>
        <p:txBody>
          <a:bodyPr wrap="square" rtlCol="0">
            <a:spAutoFit/>
          </a:bodyPr>
          <a:lstStyle/>
          <a:p>
            <a:r>
              <a:rPr lang="en-US" sz="1600" dirty="0" smtClean="0"/>
              <a:t>Banta, T.W., Jones, E.A., &amp; Black, K.E. (2009).  </a:t>
            </a:r>
            <a:r>
              <a:rPr lang="en-US" sz="1600" i="1" dirty="0" smtClean="0"/>
              <a:t>Designing effective assessment  Principles and profiles of good practice.  </a:t>
            </a:r>
            <a:r>
              <a:rPr lang="en-US" sz="1600" dirty="0" smtClean="0"/>
              <a:t>San Francisco, CA:  </a:t>
            </a:r>
            <a:r>
              <a:rPr lang="en-US" sz="1600" dirty="0" err="1" smtClean="0"/>
              <a:t>Jossey</a:t>
            </a:r>
            <a:r>
              <a:rPr lang="en-US" sz="1600" dirty="0" smtClean="0"/>
              <a:t>-Bass  A Wiley Imprint</a:t>
            </a:r>
            <a:endParaRPr lang="en-US" sz="1600" dirty="0"/>
          </a:p>
        </p:txBody>
      </p:sp>
      <p:pic>
        <p:nvPicPr>
          <p:cNvPr id="1026" name="Picture 2" descr="C:\Users\jadigranes\AppData\Local\Microsoft\Windows\Temporary Internet Files\Content.IE5\G6TMO7H6\MC9004347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
            <a:ext cx="1393371" cy="139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49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Setting Goals</a:t>
            </a:r>
            <a:endParaRPr lang="en-US" dirty="0"/>
          </a:p>
        </p:txBody>
      </p:sp>
      <p:sp>
        <p:nvSpPr>
          <p:cNvPr id="3" name="Content Placeholder 2"/>
          <p:cNvSpPr>
            <a:spLocks noGrp="1"/>
          </p:cNvSpPr>
          <p:nvPr>
            <p:ph idx="1"/>
          </p:nvPr>
        </p:nvSpPr>
        <p:spPr/>
        <p:txBody>
          <a:bodyPr>
            <a:normAutofit/>
          </a:bodyPr>
          <a:lstStyle/>
          <a:p>
            <a:r>
              <a:rPr lang="en-US" sz="2500" dirty="0" smtClean="0"/>
              <a:t>Institutional </a:t>
            </a:r>
            <a:r>
              <a:rPr lang="en-US" sz="2500" dirty="0"/>
              <a:t>practices, such as program review, are in place </a:t>
            </a:r>
            <a:r>
              <a:rPr lang="en-US" sz="2500" dirty="0" smtClean="0"/>
              <a:t>to ensure </a:t>
            </a:r>
            <a:r>
              <a:rPr lang="en-US" sz="2500" dirty="0"/>
              <a:t>that curricular and </a:t>
            </a:r>
            <a:r>
              <a:rPr lang="en-US" sz="2500" dirty="0" smtClean="0"/>
              <a:t>co-curricular </a:t>
            </a:r>
            <a:r>
              <a:rPr lang="en-US" sz="2500" dirty="0"/>
              <a:t>goals are aligned </a:t>
            </a:r>
            <a:r>
              <a:rPr lang="en-US" sz="2500" dirty="0" smtClean="0"/>
              <a:t>with intended </a:t>
            </a:r>
            <a:r>
              <a:rPr lang="en-US" sz="2500" dirty="0"/>
              <a:t>learning outcomes.</a:t>
            </a:r>
          </a:p>
          <a:p>
            <a:r>
              <a:rPr lang="en-US" sz="2500" dirty="0"/>
              <a:t>The institution and its major academic and </a:t>
            </a:r>
            <a:r>
              <a:rPr lang="en-US" sz="2500" dirty="0" smtClean="0"/>
              <a:t>co-curricular programs </a:t>
            </a:r>
            <a:r>
              <a:rPr lang="en-US" sz="2500" dirty="0"/>
              <a:t>can identify places in the curriculum or </a:t>
            </a:r>
            <a:r>
              <a:rPr lang="en-US" sz="2500" dirty="0" smtClean="0"/>
              <a:t>co-curriculum where </a:t>
            </a:r>
            <a:r>
              <a:rPr lang="en-US" sz="2500" dirty="0"/>
              <a:t>students encounter or are expected or required </a:t>
            </a:r>
            <a:r>
              <a:rPr lang="en-US" sz="2500" dirty="0" smtClean="0"/>
              <a:t>to achieve </a:t>
            </a:r>
            <a:r>
              <a:rPr lang="en-US" sz="2500" dirty="0"/>
              <a:t>the stated outcomes.</a:t>
            </a:r>
          </a:p>
          <a:p>
            <a:r>
              <a:rPr lang="en-US" sz="2500" dirty="0"/>
              <a:t>Learning outcome statements are presented in </a:t>
            </a:r>
            <a:r>
              <a:rPr lang="en-US" sz="2500" dirty="0" smtClean="0"/>
              <a:t>prominent locations </a:t>
            </a:r>
            <a:r>
              <a:rPr lang="en-US" sz="2500" dirty="0"/>
              <a:t>and in ways that are easily understood by </a:t>
            </a:r>
            <a:r>
              <a:rPr lang="en-US" sz="2500" dirty="0" smtClean="0"/>
              <a:t>interested audiences</a:t>
            </a:r>
            <a:r>
              <a:rPr lang="en-US" sz="2500" dirty="0"/>
              <a:t>.</a:t>
            </a:r>
          </a:p>
        </p:txBody>
      </p:sp>
      <p:sp>
        <p:nvSpPr>
          <p:cNvPr id="4" name="TextBox 3"/>
          <p:cNvSpPr txBox="1"/>
          <p:nvPr/>
        </p:nvSpPr>
        <p:spPr>
          <a:xfrm>
            <a:off x="3276600" y="5715000"/>
            <a:ext cx="5638800" cy="1077218"/>
          </a:xfrm>
          <a:prstGeom prst="rect">
            <a:avLst/>
          </a:prstGeom>
          <a:noFill/>
        </p:spPr>
        <p:txBody>
          <a:bodyPr wrap="square" rtlCol="0">
            <a:spAutoFit/>
          </a:bodyPr>
          <a:lstStyle/>
          <a:p>
            <a:r>
              <a:rPr lang="en-US" sz="1600" dirty="0" smtClean="0"/>
              <a:t>New Leadership Alliance for Student Learning and Accountability. (2012).  </a:t>
            </a:r>
            <a:r>
              <a:rPr lang="en-US" sz="1600" i="1" dirty="0" smtClean="0"/>
              <a:t>Committing to quality Guidelines for assessment and accountability in higher education. </a:t>
            </a:r>
            <a:r>
              <a:rPr lang="en-US" sz="1600" dirty="0" smtClean="0"/>
              <a:t>Washington, D.C.:  </a:t>
            </a:r>
            <a:r>
              <a:rPr lang="en-US" sz="1600" i="1" dirty="0" smtClean="0"/>
              <a:t> </a:t>
            </a:r>
            <a:r>
              <a:rPr lang="en-US" sz="1600" dirty="0"/>
              <a:t>New Leadership Alliance for Student Learning and Accountability. </a:t>
            </a:r>
          </a:p>
        </p:txBody>
      </p:sp>
    </p:spTree>
    <p:extLst>
      <p:ext uri="{BB962C8B-B14F-4D97-AF65-F5344CB8AC3E}">
        <p14:creationId xmlns:p14="http://schemas.microsoft.com/office/powerpoint/2010/main" val="64978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7267F"/>
          </a:solidFill>
        </p:spPr>
        <p:txBody>
          <a:bodyPr/>
          <a:lstStyle/>
          <a:p>
            <a:r>
              <a:rPr lang="en-US" dirty="0" smtClean="0">
                <a:solidFill>
                  <a:schemeClr val="bg1"/>
                </a:solidFill>
              </a:rPr>
              <a:t>Questions?</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19567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Evidence of Gathering Student Data</a:t>
            </a:r>
            <a:endParaRPr lang="en-US" dirty="0"/>
          </a:p>
        </p:txBody>
      </p:sp>
      <p:sp>
        <p:nvSpPr>
          <p:cNvPr id="3" name="Content Placeholder 2"/>
          <p:cNvSpPr>
            <a:spLocks noGrp="1"/>
          </p:cNvSpPr>
          <p:nvPr>
            <p:ph idx="1"/>
          </p:nvPr>
        </p:nvSpPr>
        <p:spPr>
          <a:xfrm>
            <a:off x="457200" y="1600200"/>
            <a:ext cx="8153400" cy="4525963"/>
          </a:xfrm>
        </p:spPr>
        <p:txBody>
          <a:bodyPr>
            <a:noAutofit/>
          </a:bodyPr>
          <a:lstStyle/>
          <a:p>
            <a:r>
              <a:rPr lang="en-US" sz="2500" dirty="0"/>
              <a:t>Policies and procedures are in place that describe </a:t>
            </a:r>
            <a:r>
              <a:rPr lang="en-US" sz="2500" dirty="0" smtClean="0"/>
              <a:t>       when</a:t>
            </a:r>
            <a:r>
              <a:rPr lang="en-US" sz="2500" dirty="0"/>
              <a:t>, </a:t>
            </a:r>
            <a:r>
              <a:rPr lang="en-US" sz="2500" dirty="0" smtClean="0"/>
              <a:t>how, and </a:t>
            </a:r>
            <a:r>
              <a:rPr lang="en-US" sz="2500" dirty="0"/>
              <a:t>how frequently learning outcomes </a:t>
            </a:r>
            <a:r>
              <a:rPr lang="en-US" sz="2500" dirty="0" smtClean="0"/>
              <a:t>        will </a:t>
            </a:r>
            <a:r>
              <a:rPr lang="en-US" sz="2500" dirty="0"/>
              <a:t>be assessed.</a:t>
            </a:r>
          </a:p>
          <a:p>
            <a:r>
              <a:rPr lang="en-US" sz="2500" dirty="0"/>
              <a:t>Assessment processes are ongoing, sustainable, and </a:t>
            </a:r>
            <a:r>
              <a:rPr lang="en-US" sz="2500" dirty="0" smtClean="0"/>
              <a:t>integrated into </a:t>
            </a:r>
            <a:r>
              <a:rPr lang="en-US" sz="2500" dirty="0"/>
              <a:t>the work of faculty, administrators, and staff.</a:t>
            </a:r>
          </a:p>
          <a:p>
            <a:r>
              <a:rPr lang="en-US" sz="2500" dirty="0"/>
              <a:t>Evidence includes results that can be assessed against </a:t>
            </a:r>
            <a:r>
              <a:rPr lang="en-US" sz="2500" dirty="0" smtClean="0"/>
              <a:t>an externally </a:t>
            </a:r>
            <a:r>
              <a:rPr lang="en-US" sz="2500" dirty="0"/>
              <a:t>informed or benchmarked level of achievement </a:t>
            </a:r>
            <a:r>
              <a:rPr lang="en-US" sz="2500" dirty="0" smtClean="0"/>
              <a:t>or compared </a:t>
            </a:r>
            <a:r>
              <a:rPr lang="en-US" sz="2500" dirty="0"/>
              <a:t>with those of other institutions and programs.</a:t>
            </a:r>
          </a:p>
          <a:p>
            <a:pPr marL="0" indent="0">
              <a:buNone/>
            </a:pPr>
            <a:endParaRPr lang="en-US" sz="2300" dirty="0"/>
          </a:p>
        </p:txBody>
      </p:sp>
      <p:sp>
        <p:nvSpPr>
          <p:cNvPr id="4" name="Rectangle 3"/>
          <p:cNvSpPr/>
          <p:nvPr/>
        </p:nvSpPr>
        <p:spPr>
          <a:xfrm>
            <a:off x="3276600" y="5638800"/>
            <a:ext cx="5867400" cy="1077218"/>
          </a:xfrm>
          <a:prstGeom prst="rect">
            <a:avLst/>
          </a:prstGeom>
        </p:spPr>
        <p:txBody>
          <a:bodyPr wrap="square">
            <a:spAutoFit/>
          </a:bodyPr>
          <a:lstStyle/>
          <a:p>
            <a:r>
              <a:rPr lang="en-US" sz="1600" dirty="0"/>
              <a:t>New Leadership Alliance for Student Learning and Accountability. (2012).  </a:t>
            </a:r>
            <a:r>
              <a:rPr lang="en-US" sz="1600" i="1" dirty="0"/>
              <a:t>Committing to quality Guidelines for assessment and accountability in higher education. </a:t>
            </a:r>
            <a:r>
              <a:rPr lang="en-US" sz="1600" dirty="0"/>
              <a:t>Washington, D.C.:  </a:t>
            </a:r>
            <a:r>
              <a:rPr lang="en-US" sz="1600" i="1" dirty="0"/>
              <a:t> </a:t>
            </a:r>
            <a:r>
              <a:rPr lang="en-US" sz="1600" dirty="0"/>
              <a:t>New Leadership Alliance for Student Learning and Accountability. </a:t>
            </a:r>
          </a:p>
        </p:txBody>
      </p:sp>
      <p:pic>
        <p:nvPicPr>
          <p:cNvPr id="2050" name="Picture 2" descr="C:\Users\jadigranes\AppData\Local\Microsoft\Windows\Temporary Internet Files\Content.IE5\SI2P06ZZ\datasa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0" y="1154792"/>
            <a:ext cx="1270000"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856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Evidence of Gathering Student Data</a:t>
            </a:r>
            <a:endParaRPr lang="en-US" dirty="0"/>
          </a:p>
        </p:txBody>
      </p:sp>
      <p:sp>
        <p:nvSpPr>
          <p:cNvPr id="3" name="Content Placeholder 2"/>
          <p:cNvSpPr>
            <a:spLocks noGrp="1"/>
          </p:cNvSpPr>
          <p:nvPr>
            <p:ph idx="1"/>
          </p:nvPr>
        </p:nvSpPr>
        <p:spPr>
          <a:xfrm>
            <a:off x="685800" y="1828800"/>
            <a:ext cx="8001000" cy="4525963"/>
          </a:xfrm>
        </p:spPr>
        <p:txBody>
          <a:bodyPr>
            <a:noAutofit/>
          </a:bodyPr>
          <a:lstStyle/>
          <a:p>
            <a:r>
              <a:rPr lang="en-US" sz="2500" dirty="0" smtClean="0"/>
              <a:t>Evidence also includes assessments of levels of engagement in academically challenging work and active learning practices.</a:t>
            </a:r>
          </a:p>
          <a:p>
            <a:r>
              <a:rPr lang="en-US" sz="2500" dirty="0" smtClean="0"/>
              <a:t>Results can be used to examine differences in performance among significant subgroups of students, such as minority group, first-generation, and non-traditional-age students.</a:t>
            </a:r>
            <a:endParaRPr lang="en-US" sz="2500" dirty="0"/>
          </a:p>
        </p:txBody>
      </p:sp>
      <p:sp>
        <p:nvSpPr>
          <p:cNvPr id="4" name="Rectangle 3"/>
          <p:cNvSpPr/>
          <p:nvPr/>
        </p:nvSpPr>
        <p:spPr>
          <a:xfrm>
            <a:off x="3276600" y="5638800"/>
            <a:ext cx="5867400" cy="1077218"/>
          </a:xfrm>
          <a:prstGeom prst="rect">
            <a:avLst/>
          </a:prstGeom>
        </p:spPr>
        <p:txBody>
          <a:bodyPr wrap="square">
            <a:spAutoFit/>
          </a:bodyPr>
          <a:lstStyle/>
          <a:p>
            <a:r>
              <a:rPr lang="en-US" sz="1600" dirty="0"/>
              <a:t>New Leadership Alliance for Student Learning and Accountability. (2012).  </a:t>
            </a:r>
            <a:r>
              <a:rPr lang="en-US" sz="1600" i="1" dirty="0"/>
              <a:t>Committing to quality Guidelines for assessment and accountability in higher education. </a:t>
            </a:r>
            <a:r>
              <a:rPr lang="en-US" sz="1600" dirty="0"/>
              <a:t>Washington, D.C.:  </a:t>
            </a:r>
            <a:r>
              <a:rPr lang="en-US" sz="1600" i="1" dirty="0"/>
              <a:t> </a:t>
            </a:r>
            <a:r>
              <a:rPr lang="en-US" sz="1600" dirty="0"/>
              <a:t>New Leadership Alliance for Student Learning and Accountability. </a:t>
            </a:r>
          </a:p>
        </p:txBody>
      </p:sp>
    </p:spTree>
    <p:extLst>
      <p:ext uri="{BB962C8B-B14F-4D97-AF65-F5344CB8AC3E}">
        <p14:creationId xmlns:p14="http://schemas.microsoft.com/office/powerpoint/2010/main" val="3424857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General Education Assessment</a:t>
            </a:r>
            <a:endParaRPr lang="en-US" dirty="0"/>
          </a:p>
        </p:txBody>
      </p:sp>
      <p:sp>
        <p:nvSpPr>
          <p:cNvPr id="3" name="Content Placeholder 2"/>
          <p:cNvSpPr>
            <a:spLocks noGrp="1"/>
          </p:cNvSpPr>
          <p:nvPr>
            <p:ph idx="1"/>
          </p:nvPr>
        </p:nvSpPr>
        <p:spPr>
          <a:xfrm>
            <a:off x="838200" y="1600200"/>
            <a:ext cx="7391400" cy="4525963"/>
          </a:xfrm>
        </p:spPr>
        <p:txBody>
          <a:bodyPr/>
          <a:lstStyle/>
          <a:p>
            <a:pPr marL="0" indent="0" algn="ctr">
              <a:buNone/>
            </a:pPr>
            <a:endParaRPr lang="en-US" dirty="0" smtClean="0"/>
          </a:p>
          <a:p>
            <a:pPr marL="0" indent="0" algn="ctr">
              <a:buNone/>
            </a:pPr>
            <a:r>
              <a:rPr lang="en-US" dirty="0" smtClean="0"/>
              <a:t>The process of assessing general education is not a means to its own end; rather, it is a way to systematically engaged in daily critical inquire about what works well and what needs to be improved.</a:t>
            </a:r>
          </a:p>
          <a:p>
            <a:pPr marL="0" indent="0">
              <a:buNone/>
            </a:pPr>
            <a:endParaRPr lang="en-US" dirty="0"/>
          </a:p>
          <a:p>
            <a:pPr marL="0" indent="0">
              <a:buNone/>
            </a:pPr>
            <a:endParaRPr lang="en-US" dirty="0"/>
          </a:p>
        </p:txBody>
      </p:sp>
      <p:sp>
        <p:nvSpPr>
          <p:cNvPr id="5" name="TextBox 4"/>
          <p:cNvSpPr txBox="1"/>
          <p:nvPr/>
        </p:nvSpPr>
        <p:spPr>
          <a:xfrm>
            <a:off x="4343400" y="5779532"/>
            <a:ext cx="4495800" cy="830997"/>
          </a:xfrm>
          <a:prstGeom prst="rect">
            <a:avLst/>
          </a:prstGeom>
          <a:noFill/>
        </p:spPr>
        <p:txBody>
          <a:bodyPr wrap="square" rtlCol="0">
            <a:spAutoFit/>
          </a:bodyPr>
          <a:lstStyle/>
          <a:p>
            <a:r>
              <a:rPr lang="en-US" sz="1600" dirty="0" smtClean="0"/>
              <a:t>Maki, P.L. </a:t>
            </a:r>
            <a:r>
              <a:rPr lang="en-US" sz="1600" dirty="0"/>
              <a:t>(</a:t>
            </a:r>
            <a:r>
              <a:rPr lang="en-US" sz="1600" dirty="0" smtClean="0"/>
              <a:t>2004).</a:t>
            </a:r>
            <a:r>
              <a:rPr lang="en-US" sz="1600" i="1" dirty="0"/>
              <a:t> </a:t>
            </a:r>
            <a:r>
              <a:rPr lang="en-US" sz="1600" i="1" dirty="0" smtClean="0"/>
              <a:t> Assessing for learning:  Building a sustainable commitment across the institution.  </a:t>
            </a:r>
            <a:r>
              <a:rPr lang="en-US" sz="1600" dirty="0" smtClean="0"/>
              <a:t> Sterling, VA:  Stylus.</a:t>
            </a:r>
            <a:endParaRPr lang="en-US" sz="1600" dirty="0"/>
          </a:p>
        </p:txBody>
      </p:sp>
    </p:spTree>
    <p:extLst>
      <p:ext uri="{BB962C8B-B14F-4D97-AF65-F5344CB8AC3E}">
        <p14:creationId xmlns:p14="http://schemas.microsoft.com/office/powerpoint/2010/main" val="283014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Assessment Steps</a:t>
            </a:r>
            <a:endParaRPr lang="en-US" dirty="0"/>
          </a:p>
        </p:txBody>
      </p:sp>
      <p:sp>
        <p:nvSpPr>
          <p:cNvPr id="3" name="Content Placeholder 2"/>
          <p:cNvSpPr>
            <a:spLocks noGrp="1"/>
          </p:cNvSpPr>
          <p:nvPr>
            <p:ph idx="1"/>
          </p:nvPr>
        </p:nvSpPr>
        <p:spPr>
          <a:xfrm>
            <a:off x="152400" y="1600200"/>
            <a:ext cx="8229600" cy="4525963"/>
          </a:xfrm>
        </p:spPr>
        <p:txBody>
          <a:bodyPr>
            <a:normAutofit/>
          </a:bodyPr>
          <a:lstStyle/>
          <a:p>
            <a:pPr>
              <a:buFont typeface="+mj-lt"/>
              <a:buAutoNum type="arabicPeriod"/>
            </a:pPr>
            <a:r>
              <a:rPr lang="en-US" dirty="0" smtClean="0"/>
              <a:t>Develop learner outcomes.</a:t>
            </a:r>
          </a:p>
          <a:p>
            <a:pPr>
              <a:buFont typeface="+mj-lt"/>
              <a:buAutoNum type="arabicPeriod"/>
            </a:pPr>
            <a:r>
              <a:rPr lang="en-US" dirty="0" smtClean="0"/>
              <a:t>Check for alignment between the     curriculum and the outcomes.</a:t>
            </a:r>
          </a:p>
          <a:p>
            <a:pPr>
              <a:buFont typeface="+mj-lt"/>
              <a:buAutoNum type="arabicPeriod"/>
            </a:pPr>
            <a:r>
              <a:rPr lang="en-US" dirty="0" smtClean="0"/>
              <a:t>Develop an assessment plan.</a:t>
            </a:r>
          </a:p>
          <a:p>
            <a:pPr>
              <a:buFont typeface="+mj-lt"/>
              <a:buAutoNum type="arabicPeriod"/>
            </a:pPr>
            <a:r>
              <a:rPr lang="en-US" dirty="0" smtClean="0"/>
              <a:t>Collect assessment data.</a:t>
            </a:r>
          </a:p>
          <a:p>
            <a:pPr>
              <a:buFont typeface="+mj-lt"/>
              <a:buAutoNum type="arabicPeriod"/>
            </a:pPr>
            <a:r>
              <a:rPr lang="en-US" dirty="0" smtClean="0"/>
              <a:t>Use results to improve the program.</a:t>
            </a:r>
          </a:p>
          <a:p>
            <a:pPr>
              <a:buFont typeface="+mj-lt"/>
              <a:buAutoNum type="arabicPeriod"/>
            </a:pPr>
            <a:r>
              <a:rPr lang="en-US" dirty="0" smtClean="0"/>
              <a:t>Routinely examine the assessment process.</a:t>
            </a:r>
            <a:endParaRPr lang="en-US" dirty="0"/>
          </a:p>
        </p:txBody>
      </p:sp>
      <p:sp>
        <p:nvSpPr>
          <p:cNvPr id="4" name="Rectangle 3"/>
          <p:cNvSpPr/>
          <p:nvPr/>
        </p:nvSpPr>
        <p:spPr>
          <a:xfrm>
            <a:off x="5029199" y="6027003"/>
            <a:ext cx="3842657" cy="830997"/>
          </a:xfrm>
          <a:prstGeom prst="rect">
            <a:avLst/>
          </a:prstGeom>
        </p:spPr>
        <p:txBody>
          <a:bodyPr wrap="square">
            <a:spAutoFit/>
          </a:bodyPr>
          <a:lstStyle/>
          <a:p>
            <a:r>
              <a:rPr lang="en-US" sz="1600" dirty="0" smtClean="0"/>
              <a:t>Allen, M. J.  (2006).  </a:t>
            </a:r>
            <a:r>
              <a:rPr lang="en-US" sz="1600" i="1" dirty="0" smtClean="0"/>
              <a:t>Assessing general </a:t>
            </a:r>
            <a:r>
              <a:rPr lang="en-US" sz="1600" i="1" dirty="0"/>
              <a:t>e</a:t>
            </a:r>
            <a:r>
              <a:rPr lang="en-US" sz="1600" i="1" dirty="0" smtClean="0"/>
              <a:t>ducation programs.  </a:t>
            </a:r>
            <a:r>
              <a:rPr lang="en-US" sz="1600" dirty="0" smtClean="0"/>
              <a:t>San Francisco, CA:  </a:t>
            </a:r>
            <a:r>
              <a:rPr lang="en-US" sz="1600" dirty="0" err="1" smtClean="0"/>
              <a:t>Jossey</a:t>
            </a:r>
            <a:r>
              <a:rPr lang="en-US" sz="1600" dirty="0" smtClean="0"/>
              <a:t>-Bass, A Wiley Imprint.</a:t>
            </a:r>
            <a:endParaRPr lang="en-US" sz="1600" dirty="0"/>
          </a:p>
        </p:txBody>
      </p:sp>
      <p:pic>
        <p:nvPicPr>
          <p:cNvPr id="5126" name="Picture 6" descr="C:\Users\jadigranes\AppData\Local\Microsoft\Windows\Temporary Internet Files\Content.IE5\K3PEP1SZ\PS_steps_copy_cop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684" y="2438400"/>
            <a:ext cx="2814610" cy="197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552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TotalTime>
  <Words>3397</Words>
  <Application>Microsoft Office PowerPoint</Application>
  <PresentationFormat>On-screen Show (4:3)</PresentationFormat>
  <Paragraphs>272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Assessment of General Education</vt:lpstr>
      <vt:lpstr>Assessment of Student Learning</vt:lpstr>
      <vt:lpstr>HLC Statement on Student Learning, Assessment, and Accreditation</vt:lpstr>
      <vt:lpstr>Setting Goals</vt:lpstr>
      <vt:lpstr>Setting Goals</vt:lpstr>
      <vt:lpstr>Evidence of Gathering Student Data</vt:lpstr>
      <vt:lpstr>Evidence of Gathering Student Data</vt:lpstr>
      <vt:lpstr>General Education Assessment</vt:lpstr>
      <vt:lpstr>Assessment Steps</vt:lpstr>
      <vt:lpstr>Steps in Developing and Sustaining Assessment of General Education</vt:lpstr>
      <vt:lpstr>Steps in Developing and Sustaining Assessment of General Education</vt:lpstr>
      <vt:lpstr>Steps in Developing and Sustaining Assessment of General Education</vt:lpstr>
      <vt:lpstr>Steps in Developing and Sustaining Assessment of General Education</vt:lpstr>
      <vt:lpstr>Steps in Developing and Sustaining Assessment of General Education</vt:lpstr>
      <vt:lpstr>General Education Models</vt:lpstr>
      <vt:lpstr>Examples of Goal Levels</vt:lpstr>
      <vt:lpstr>Direct and Indirect Assessment</vt:lpstr>
      <vt:lpstr>Direct Assessment Examples</vt:lpstr>
      <vt:lpstr>More Direct Assessment Examples</vt:lpstr>
      <vt:lpstr>Direct Assessments  Strengths and Limitations</vt:lpstr>
      <vt:lpstr>Direct Assessments  Strengths and Limitations</vt:lpstr>
      <vt:lpstr>Direct Assessments  Strengths and Limitations</vt:lpstr>
      <vt:lpstr>Direct Assessments  Strengths and Limitations</vt:lpstr>
      <vt:lpstr>Direct Assessments Strengths and Limitations</vt:lpstr>
      <vt:lpstr>Direct Assessments Strengths and Limitations</vt:lpstr>
      <vt:lpstr>Indirect Assessment Examples</vt:lpstr>
      <vt:lpstr>Indirect Assessments Strengths and Limitations</vt:lpstr>
      <vt:lpstr>Indirect Assessment Strengths and Limitations</vt:lpstr>
      <vt:lpstr>Indirect Assessment Strengths and Limitations</vt:lpstr>
      <vt:lpstr>Building Assessment  on the Grading Process</vt:lpstr>
      <vt:lpstr>Building Assessment  on the Grading Process</vt:lpstr>
      <vt:lpstr>Making the Grading Process Useful for Program Assessment</vt:lpstr>
      <vt:lpstr>The Rubric</vt:lpstr>
      <vt:lpstr>The Rubric</vt:lpstr>
      <vt:lpstr>The Rubric</vt:lpstr>
      <vt:lpstr>The Rubric Steps in Construction</vt:lpstr>
      <vt:lpstr>The Rubric Steps in Construction</vt:lpstr>
      <vt:lpstr>The Rubric Steps in Construction</vt:lpstr>
      <vt:lpstr>The Rubric Steps in Construction</vt:lpstr>
      <vt:lpstr>AACU VALUE Rubrics</vt:lpstr>
      <vt:lpstr>AACU Essential Learning Outcomes</vt:lpstr>
      <vt:lpstr>AACU VALUE Rubrics</vt:lpstr>
      <vt:lpstr>Examples</vt:lpstr>
      <vt:lpstr>Examples</vt:lpstr>
      <vt:lpstr>Examples</vt:lpstr>
      <vt:lpstr>Examples</vt:lpstr>
      <vt:lpstr>Examples</vt:lpstr>
      <vt:lpstr>Examples</vt:lpstr>
      <vt:lpstr>Timing Assessment</vt:lpstr>
      <vt:lpstr>Questions?</vt:lpstr>
    </vt:vector>
  </TitlesOfParts>
  <Company>Oklahoma City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General Education</dc:title>
  <dc:creator>Digranes, Jo Lynn A</dc:creator>
  <cp:lastModifiedBy>Digranes, Jo Lynn A</cp:lastModifiedBy>
  <cp:revision>73</cp:revision>
  <cp:lastPrinted>2013-09-05T18:13:11Z</cp:lastPrinted>
  <dcterms:created xsi:type="dcterms:W3CDTF">2013-08-09T19:03:32Z</dcterms:created>
  <dcterms:modified xsi:type="dcterms:W3CDTF">2015-08-26T17:56:37Z</dcterms:modified>
</cp:coreProperties>
</file>