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57" r:id="rId6"/>
    <p:sldId id="265" r:id="rId7"/>
    <p:sldId id="266" r:id="rId8"/>
    <p:sldId id="267" r:id="rId9"/>
    <p:sldId id="268" r:id="rId10"/>
    <p:sldId id="269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63" r:id="rId19"/>
    <p:sldId id="286" r:id="rId20"/>
    <p:sldId id="287" r:id="rId21"/>
    <p:sldId id="298" r:id="rId22"/>
    <p:sldId id="288" r:id="rId23"/>
    <p:sldId id="289" r:id="rId24"/>
    <p:sldId id="290" r:id="rId25"/>
    <p:sldId id="293" r:id="rId26"/>
    <p:sldId id="275" r:id="rId27"/>
    <p:sldId id="276" r:id="rId28"/>
    <p:sldId id="277" r:id="rId29"/>
    <p:sldId id="295" r:id="rId30"/>
    <p:sldId id="296" r:id="rId31"/>
    <p:sldId id="297" r:id="rId32"/>
    <p:sldId id="27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1436-3082-4EE8-89DB-0D5CB03CDF3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76C6-0F40-4EA9-912A-8B0B16DD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1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1436-3082-4EE8-89DB-0D5CB03CDF3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76C6-0F40-4EA9-912A-8B0B16DD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2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1436-3082-4EE8-89DB-0D5CB03CDF3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76C6-0F40-4EA9-912A-8B0B16DD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5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1436-3082-4EE8-89DB-0D5CB03CDF3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76C6-0F40-4EA9-912A-8B0B16DD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1436-3082-4EE8-89DB-0D5CB03CDF3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76C6-0F40-4EA9-912A-8B0B16DD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1436-3082-4EE8-89DB-0D5CB03CDF3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76C6-0F40-4EA9-912A-8B0B16DD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2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1436-3082-4EE8-89DB-0D5CB03CDF3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76C6-0F40-4EA9-912A-8B0B16DD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1436-3082-4EE8-89DB-0D5CB03CDF3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76C6-0F40-4EA9-912A-8B0B16DD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4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1436-3082-4EE8-89DB-0D5CB03CDF3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76C6-0F40-4EA9-912A-8B0B16DD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1436-3082-4EE8-89DB-0D5CB03CDF3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76C6-0F40-4EA9-912A-8B0B16DD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2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1436-3082-4EE8-89DB-0D5CB03CDF3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76C6-0F40-4EA9-912A-8B0B16DD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2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21436-3082-4EE8-89DB-0D5CB03CDF3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E76C6-0F40-4EA9-912A-8B0B16DD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7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starnet.okcu.edu/Pages/Default.asp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cahlc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 fontScale="90000"/>
          </a:bodyPr>
          <a:lstStyle/>
          <a:p>
            <a:r>
              <a:rPr lang="en-US" sz="6000" b="1" u="sng" dirty="0" smtClean="0"/>
              <a:t>Program Assessment</a:t>
            </a:r>
            <a:br>
              <a:rPr lang="en-US" sz="6000" b="1" u="sng" dirty="0" smtClean="0"/>
            </a:br>
            <a:r>
              <a:rPr lang="en-US" b="1" dirty="0" smtClean="0"/>
              <a:t>Processes</a:t>
            </a:r>
            <a:br>
              <a:rPr lang="en-US" b="1" dirty="0" smtClean="0"/>
            </a:br>
            <a:r>
              <a:rPr lang="en-US" b="1" dirty="0" smtClean="0"/>
              <a:t>for</a:t>
            </a:r>
            <a:br>
              <a:rPr lang="en-US" b="1" dirty="0" smtClean="0"/>
            </a:br>
            <a:r>
              <a:rPr lang="en-US" b="1" dirty="0" smtClean="0"/>
              <a:t>Developing </a:t>
            </a:r>
            <a:r>
              <a:rPr lang="en-US" b="1" dirty="0" smtClean="0"/>
              <a:t>and Strengthening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112" y="4114800"/>
            <a:ext cx="6400800" cy="25908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Jo Lynn Autry </a:t>
            </a:r>
            <a:r>
              <a:rPr lang="en-US" dirty="0" err="1" smtClean="0"/>
              <a:t>Digranes</a:t>
            </a:r>
            <a:endParaRPr lang="en-US" dirty="0" smtClean="0"/>
          </a:p>
          <a:p>
            <a:r>
              <a:rPr lang="en-US" dirty="0" smtClean="0"/>
              <a:t>Coordinator for Assessment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314" y="4038600"/>
            <a:ext cx="5970396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HLC Fundamental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ways do you inform the public and other stakeholders about what students are learning---and how well?</a:t>
            </a:r>
          </a:p>
          <a:p>
            <a:pPr lvl="1"/>
            <a:r>
              <a:rPr lang="en-US" dirty="0" smtClean="0"/>
              <a:t>How are students informed of assessment results?</a:t>
            </a:r>
          </a:p>
          <a:p>
            <a:pPr lvl="1"/>
            <a:r>
              <a:rPr lang="en-US" dirty="0" smtClean="0"/>
              <a:t>How are internal stakeholders informed of assessment results?</a:t>
            </a:r>
          </a:p>
          <a:p>
            <a:pPr lvl="1"/>
            <a:r>
              <a:rPr lang="en-US" dirty="0" smtClean="0"/>
              <a:t>How are external stakeholders informed of assessment results?</a:t>
            </a:r>
          </a:p>
        </p:txBody>
      </p:sp>
      <p:pic>
        <p:nvPicPr>
          <p:cNvPr id="20482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102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399" y="5246860"/>
            <a:ext cx="1690007" cy="145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Process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task, audience, and </a:t>
            </a:r>
            <a:r>
              <a:rPr lang="en-US" dirty="0" smtClean="0"/>
              <a:t>purposes.</a:t>
            </a:r>
            <a:endParaRPr lang="en-US" dirty="0" smtClean="0"/>
          </a:p>
          <a:p>
            <a:r>
              <a:rPr lang="en-US" dirty="0" smtClean="0"/>
              <a:t>Envision the </a:t>
            </a:r>
            <a:r>
              <a:rPr lang="en-US" dirty="0"/>
              <a:t>d</a:t>
            </a:r>
            <a:r>
              <a:rPr lang="en-US" dirty="0" smtClean="0"/>
              <a:t>epartmental assessment </a:t>
            </a:r>
            <a:r>
              <a:rPr lang="en-US" dirty="0"/>
              <a:t>r</a:t>
            </a:r>
            <a:r>
              <a:rPr lang="en-US" dirty="0" smtClean="0"/>
              <a:t>eport or </a:t>
            </a:r>
            <a:r>
              <a:rPr lang="en-US" dirty="0" smtClean="0"/>
              <a:t>plan.</a:t>
            </a:r>
            <a:endParaRPr lang="en-US" dirty="0" smtClean="0"/>
          </a:p>
          <a:p>
            <a:r>
              <a:rPr lang="en-US" dirty="0" smtClean="0"/>
              <a:t>Plan carefully for departmental collaboration in </a:t>
            </a:r>
            <a:r>
              <a:rPr lang="en-US" dirty="0" smtClean="0"/>
              <a:t>assessment.</a:t>
            </a:r>
            <a:endParaRPr lang="en-US" dirty="0" smtClean="0"/>
          </a:p>
          <a:p>
            <a:r>
              <a:rPr lang="en-US" dirty="0" smtClean="0"/>
              <a:t>Establish responsibility for </a:t>
            </a:r>
            <a:r>
              <a:rPr lang="en-US" dirty="0" smtClean="0"/>
              <a:t>assessment.</a:t>
            </a:r>
            <a:endParaRPr lang="en-US" dirty="0" smtClean="0"/>
          </a:p>
          <a:p>
            <a:r>
              <a:rPr lang="en-US" dirty="0" smtClean="0"/>
              <a:t>Articulate departmental learning </a:t>
            </a:r>
            <a:r>
              <a:rPr lang="en-US" dirty="0" smtClean="0"/>
              <a:t>goals.</a:t>
            </a:r>
            <a:endParaRPr lang="en-US" dirty="0" smtClean="0"/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19600" y="5922228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/>
              <a:t>Walvoord</a:t>
            </a:r>
            <a:r>
              <a:rPr lang="en-US" sz="1400" dirty="0"/>
              <a:t>, B. E. (2004). </a:t>
            </a:r>
            <a:r>
              <a:rPr lang="en-US" sz="1400" i="1" u="sng" dirty="0"/>
              <a:t> </a:t>
            </a:r>
            <a:r>
              <a:rPr lang="en-US" sz="1400" i="1" dirty="0"/>
              <a:t>Assessment clear and simple A practical guide for institutions, departments, and general education</a:t>
            </a:r>
            <a:r>
              <a:rPr lang="en-US" sz="1400" dirty="0"/>
              <a:t>.  San Francisco, CA:  </a:t>
            </a:r>
            <a:r>
              <a:rPr lang="en-US" sz="1400" dirty="0" err="1"/>
              <a:t>Jossey</a:t>
            </a:r>
            <a:r>
              <a:rPr lang="en-US" sz="1400" dirty="0"/>
              <a:t>-Bass A Wiley Imprint.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1579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Process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Conduct an assessment </a:t>
            </a:r>
            <a:r>
              <a:rPr lang="en-US" dirty="0" smtClean="0"/>
              <a:t>audit.</a:t>
            </a:r>
            <a:endParaRPr lang="en-US" dirty="0"/>
          </a:p>
          <a:p>
            <a:r>
              <a:rPr lang="en-US" dirty="0"/>
              <a:t>Strengthen the department’s assessment </a:t>
            </a:r>
            <a:r>
              <a:rPr lang="en-US" dirty="0" smtClean="0"/>
              <a:t>processes.</a:t>
            </a:r>
            <a:endParaRPr lang="en-US" dirty="0"/>
          </a:p>
          <a:p>
            <a:r>
              <a:rPr lang="en-US" dirty="0"/>
              <a:t>Recommend actions to improve student </a:t>
            </a:r>
            <a:r>
              <a:rPr lang="en-US" dirty="0" smtClean="0"/>
              <a:t>learning.</a:t>
            </a:r>
            <a:endParaRPr lang="en-US" dirty="0"/>
          </a:p>
          <a:p>
            <a:r>
              <a:rPr lang="en-US" dirty="0"/>
              <a:t>Construct records and </a:t>
            </a:r>
            <a:r>
              <a:rPr lang="en-US" dirty="0" smtClean="0"/>
              <a:t>reports.</a:t>
            </a:r>
            <a:endParaRPr lang="en-US" dirty="0"/>
          </a:p>
          <a:p>
            <a:r>
              <a:rPr lang="en-US" dirty="0"/>
              <a:t>Establish ongoing oversight for </a:t>
            </a:r>
            <a:r>
              <a:rPr lang="en-US" dirty="0" smtClean="0"/>
              <a:t>assessment.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19600" y="5922228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/>
              <a:t>Walvoord</a:t>
            </a:r>
            <a:r>
              <a:rPr lang="en-US" sz="1400" dirty="0"/>
              <a:t>, B. E. (2004). </a:t>
            </a:r>
            <a:r>
              <a:rPr lang="en-US" sz="1400" i="1" u="sng" dirty="0"/>
              <a:t> </a:t>
            </a:r>
            <a:r>
              <a:rPr lang="en-US" sz="1400" i="1" dirty="0"/>
              <a:t>Assessment clear and simple A practical guide for institutions, departments, and general education</a:t>
            </a:r>
            <a:r>
              <a:rPr lang="en-US" sz="1400" dirty="0"/>
              <a:t>.  San Francisco, CA:  </a:t>
            </a:r>
            <a:r>
              <a:rPr lang="en-US" sz="1400" dirty="0" err="1"/>
              <a:t>Jossey</a:t>
            </a:r>
            <a:r>
              <a:rPr lang="en-US" sz="1400" dirty="0"/>
              <a:t>-Bass A Wiley Imprint.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9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Analyze Task, Audience, and Purposes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3194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Task</a:t>
            </a:r>
          </a:p>
          <a:p>
            <a:pPr lvl="1"/>
            <a:r>
              <a:rPr lang="en-US" dirty="0" smtClean="0"/>
              <a:t>Reviewing the department’s current assessment practices and recommending changes</a:t>
            </a:r>
          </a:p>
          <a:p>
            <a:pPr lvl="1"/>
            <a:r>
              <a:rPr lang="en-US" dirty="0" smtClean="0"/>
              <a:t>Reviewing the assessment data about student learning and recommending changes in curriculum, pedagogy, and other aspects to improve learning</a:t>
            </a:r>
          </a:p>
          <a:p>
            <a:r>
              <a:rPr lang="en-US" dirty="0" smtClean="0"/>
              <a:t>Audience – Department, students,          institution, accreditation agency</a:t>
            </a:r>
          </a:p>
          <a:p>
            <a:r>
              <a:rPr lang="en-US" dirty="0" smtClean="0"/>
              <a:t>Purposes – Improvement, reporting, preparing for an accreditation visit</a:t>
            </a:r>
            <a:endParaRPr lang="en-US" dirty="0"/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599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adigranes\AppData\Local\Microsoft\Windows\Temporary Internet Files\Content.IE5\X9J4YUV6\MC90029572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286" y="4008551"/>
            <a:ext cx="1817705" cy="112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25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Envision the Departmental Assessment Report or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653720"/>
            <a:ext cx="8229600" cy="4525963"/>
          </a:xfrm>
        </p:spPr>
        <p:txBody>
          <a:bodyPr/>
          <a:lstStyle/>
          <a:p>
            <a:r>
              <a:rPr lang="en-US" dirty="0" smtClean="0"/>
              <a:t>Envision, early in the process, what the final plan and report will </a:t>
            </a:r>
            <a:r>
              <a:rPr lang="en-US" dirty="0" smtClean="0"/>
              <a:t>need.</a:t>
            </a:r>
            <a:endParaRPr lang="en-US" dirty="0" smtClean="0"/>
          </a:p>
          <a:p>
            <a:r>
              <a:rPr lang="en-US" dirty="0" smtClean="0"/>
              <a:t>Information such as:</a:t>
            </a:r>
          </a:p>
          <a:p>
            <a:pPr lvl="1"/>
            <a:r>
              <a:rPr lang="en-US" dirty="0" smtClean="0"/>
              <a:t>Learning Objectives</a:t>
            </a:r>
          </a:p>
          <a:p>
            <a:pPr lvl="1"/>
            <a:r>
              <a:rPr lang="en-US" dirty="0" smtClean="0"/>
              <a:t>Number of courses/students assessed</a:t>
            </a:r>
          </a:p>
          <a:p>
            <a:pPr lvl="1"/>
            <a:r>
              <a:rPr lang="en-US" dirty="0" smtClean="0"/>
              <a:t>Types of assessment measures utilized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Recommendations from analysis of results</a:t>
            </a:r>
            <a:endParaRPr lang="en-US" dirty="0"/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4" y="55626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4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Plan Carefully for Departmental Collaboration in Assessment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Assessment should assist the department to be more clear about aims and more effective and cost efficient in achieving them.</a:t>
            </a:r>
          </a:p>
          <a:p>
            <a:r>
              <a:rPr lang="en-US" dirty="0" smtClean="0"/>
              <a:t>The first step may be to form a group for discussion and brainstorming.  Focus questions may include:</a:t>
            </a:r>
          </a:p>
          <a:p>
            <a:pPr lvl="1"/>
            <a:r>
              <a:rPr lang="en-US" dirty="0" smtClean="0"/>
              <a:t>What exactly is being asked in regard to assessment?</a:t>
            </a:r>
          </a:p>
          <a:p>
            <a:pPr lvl="1"/>
            <a:r>
              <a:rPr lang="en-US" dirty="0" smtClean="0"/>
              <a:t>What can the department and the members gain from the experience?</a:t>
            </a:r>
            <a:endParaRPr lang="en-US" dirty="0"/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5626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4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Establish Responsibility for Assessment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chair of the department may chair the effort, appointing an assistant chair, or appoint a chair and/or form a committee.</a:t>
            </a:r>
          </a:p>
          <a:p>
            <a:r>
              <a:rPr lang="en-US" dirty="0" smtClean="0"/>
              <a:t>A committee must include full-time faculty, but can also include adjuncts, non-tenure faculty, and students.</a:t>
            </a:r>
            <a:endParaRPr lang="en-US" dirty="0"/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07" y="55626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jadigranes\AppData\Local\Microsoft\Windows\Temporary Internet Files\Content.IE5\0NKHJXWK\MC9001743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65073"/>
            <a:ext cx="2364419" cy="202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88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Articulate Departmental Learning Goals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31949"/>
            <a:ext cx="79629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Identify if there are distinct student populations with somewhat different learning goals.</a:t>
            </a:r>
          </a:p>
          <a:p>
            <a:r>
              <a:rPr lang="en-US" dirty="0" smtClean="0"/>
              <a:t>Identify existing goal statements.</a:t>
            </a:r>
          </a:p>
          <a:p>
            <a:r>
              <a:rPr lang="en-US" dirty="0" smtClean="0"/>
              <a:t>Work from the mission and goal statements of the university and college/school.  Indicate the explicit link.</a:t>
            </a:r>
          </a:p>
          <a:p>
            <a:r>
              <a:rPr lang="en-US" dirty="0" smtClean="0"/>
              <a:t>Goals need to be specific to imply student performance and criteria for evaluation.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55626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3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Examples of Goal Levels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1686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Institutional:  </a:t>
            </a:r>
            <a:r>
              <a:rPr lang="en-US" dirty="0" smtClean="0"/>
              <a:t>Students will communicate effectively orally and in writing.</a:t>
            </a:r>
          </a:p>
          <a:p>
            <a:r>
              <a:rPr lang="en-US" i="1" dirty="0" smtClean="0"/>
              <a:t>General Education Curriculum:  </a:t>
            </a:r>
            <a:r>
              <a:rPr lang="en-US" dirty="0" smtClean="0"/>
              <a:t>Students will write essays in which they select and defend a position on a debatable issue, analyze a text, propose research, or define a problem and suggest solutions.</a:t>
            </a:r>
          </a:p>
          <a:p>
            <a:r>
              <a:rPr lang="en-US" i="1" dirty="0" smtClean="0"/>
              <a:t>Composition Course:  </a:t>
            </a:r>
            <a:r>
              <a:rPr lang="en-US" dirty="0" smtClean="0"/>
              <a:t>Students will write a 5 to 7 page argumentative essay in which they select and defend a position on a debatable issue, support their position with evidence from their readings, and address counterarguments.</a:t>
            </a:r>
            <a:endParaRPr lang="en-US" i="1" dirty="0"/>
          </a:p>
        </p:txBody>
      </p:sp>
      <p:pic>
        <p:nvPicPr>
          <p:cNvPr id="5122" name="Picture 2" descr="C:\Users\jadigranes\AppData\Local\Microsoft\Windows\Temporary Internet Files\Content.IE5\OQNO27V1\MC9002316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427663"/>
            <a:ext cx="2012577" cy="143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62600" y="5791200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Allen, M. J.  (2006).  </a:t>
            </a:r>
            <a:r>
              <a:rPr lang="en-US" sz="1600" i="1" dirty="0"/>
              <a:t>Assessing </a:t>
            </a:r>
            <a:r>
              <a:rPr lang="en-US" sz="1600" i="1" dirty="0" smtClean="0"/>
              <a:t>general education programs</a:t>
            </a:r>
            <a:r>
              <a:rPr lang="en-US" sz="1600" i="1" dirty="0"/>
              <a:t>. </a:t>
            </a:r>
            <a:r>
              <a:rPr lang="en-US" sz="1600" dirty="0"/>
              <a:t>San Francisco, CA:  </a:t>
            </a:r>
            <a:r>
              <a:rPr lang="en-US" sz="1600" dirty="0" err="1"/>
              <a:t>Jossey</a:t>
            </a:r>
            <a:r>
              <a:rPr lang="en-US" sz="1600" dirty="0"/>
              <a:t>-Bass, A Wiley Imprint.</a:t>
            </a:r>
          </a:p>
        </p:txBody>
      </p:sp>
      <p:pic>
        <p:nvPicPr>
          <p:cNvPr id="11266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1385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6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Examples of Goal Levels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1686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History Course:  “</a:t>
            </a:r>
            <a:r>
              <a:rPr lang="en-US" dirty="0" smtClean="0"/>
              <a:t>Students will be able to write historical arguments in which they define a debatable issue in the field, take a position, defend the position with appropriate historical evidence, and address counterarguments.”</a:t>
            </a:r>
          </a:p>
          <a:p>
            <a:r>
              <a:rPr lang="en-US" dirty="0" smtClean="0"/>
              <a:t>This type of statement implies a senior history course student could write a historical argument and faculty could utilize criteria implied in the statement to evaluate the performance.</a:t>
            </a:r>
            <a:endParaRPr lang="en-US" dirty="0"/>
          </a:p>
        </p:txBody>
      </p:sp>
      <p:pic>
        <p:nvPicPr>
          <p:cNvPr id="11266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1385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adigranes\AppData\Local\Microsoft\Windows\Temporary Internet Files\Content.IE5\OQNO27V1\MC9000891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390" y="5486400"/>
            <a:ext cx="1326496" cy="132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Presentation Outline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76399"/>
            <a:ext cx="8115300" cy="5148943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Definition of Assessment</a:t>
            </a:r>
          </a:p>
          <a:p>
            <a:r>
              <a:rPr lang="en-US" sz="4000" dirty="0" smtClean="0"/>
              <a:t>HLC Statement on Student Learning, Assessment, and Accreditation – Fundamental Questions</a:t>
            </a:r>
          </a:p>
          <a:p>
            <a:pPr lvl="1"/>
            <a:r>
              <a:rPr lang="en-US" sz="4000" dirty="0" smtClean="0"/>
              <a:t>Student Learning Outcomes</a:t>
            </a:r>
          </a:p>
          <a:p>
            <a:pPr lvl="1"/>
            <a:r>
              <a:rPr lang="en-US" sz="4000" dirty="0" smtClean="0"/>
              <a:t>Evidence of Learning</a:t>
            </a:r>
          </a:p>
          <a:p>
            <a:pPr lvl="1"/>
            <a:r>
              <a:rPr lang="en-US" sz="4000" dirty="0" smtClean="0"/>
              <a:t>Analysis and Use</a:t>
            </a:r>
          </a:p>
          <a:p>
            <a:pPr lvl="1"/>
            <a:r>
              <a:rPr lang="en-US" sz="4000" dirty="0" smtClean="0"/>
              <a:t>Shared Responsibility</a:t>
            </a:r>
          </a:p>
          <a:p>
            <a:pPr lvl="1"/>
            <a:r>
              <a:rPr lang="en-US" sz="4000" dirty="0" smtClean="0"/>
              <a:t>Evaluation and Planning</a:t>
            </a:r>
          </a:p>
          <a:p>
            <a:pPr lvl="1"/>
            <a:r>
              <a:rPr lang="en-US" sz="4000" dirty="0" smtClean="0"/>
              <a:t>Informing Stakeholders</a:t>
            </a:r>
          </a:p>
          <a:p>
            <a:r>
              <a:rPr lang="en-US" sz="4000" dirty="0" smtClean="0"/>
              <a:t>Process for Developing an Assessment Plan for an Academic Program </a:t>
            </a:r>
            <a:r>
              <a:rPr lang="en-US" sz="3400" dirty="0" smtClean="0"/>
              <a:t>– </a:t>
            </a:r>
            <a:r>
              <a:rPr lang="en-US" sz="3400" dirty="0" smtClean="0"/>
              <a:t> </a:t>
            </a:r>
            <a:r>
              <a:rPr lang="en-US" sz="2600" dirty="0" smtClean="0"/>
              <a:t>Process model </a:t>
            </a:r>
            <a:r>
              <a:rPr lang="en-US" sz="2600" dirty="0" smtClean="0"/>
              <a:t>from:  </a:t>
            </a:r>
            <a:r>
              <a:rPr lang="en-US" sz="2600" dirty="0" err="1" smtClean="0"/>
              <a:t>Walvoord</a:t>
            </a:r>
            <a:r>
              <a:rPr lang="en-US" sz="2600" dirty="0"/>
              <a:t>, B. E. (2004). </a:t>
            </a:r>
            <a:r>
              <a:rPr lang="en-US" sz="2600" i="1" u="sng" dirty="0"/>
              <a:t> </a:t>
            </a:r>
            <a:r>
              <a:rPr lang="en-US" sz="2600" i="1" dirty="0"/>
              <a:t>Assessment clear and simple A practical guide for institutions, departments, and general education</a:t>
            </a:r>
            <a:r>
              <a:rPr lang="en-US" sz="2600" dirty="0"/>
              <a:t>.  San Francisco, CA:  </a:t>
            </a:r>
            <a:r>
              <a:rPr lang="en-US" sz="2600" dirty="0" err="1" smtClean="0"/>
              <a:t>Jossey</a:t>
            </a:r>
            <a:r>
              <a:rPr lang="en-US" sz="2600" dirty="0" smtClean="0"/>
              <a:t>-Bass </a:t>
            </a:r>
            <a:r>
              <a:rPr lang="en-US" sz="2600" dirty="0"/>
              <a:t>A Wiley Imprint.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634718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7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Conduct an Assessment Audit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6460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Identify where in classes the departmental goals are being taught and assessed.</a:t>
            </a:r>
          </a:p>
          <a:p>
            <a:pPr lvl="1"/>
            <a:r>
              <a:rPr lang="en-US" dirty="0" smtClean="0"/>
              <a:t>A matrix could assist with this task, identifying goals, classes that teach the goals, types of assessment measures utilized, frequency of teaching and assessing the </a:t>
            </a:r>
            <a:r>
              <a:rPr lang="en-US" dirty="0" smtClean="0"/>
              <a:t>goals, results of the assessment, </a:t>
            </a:r>
            <a:r>
              <a:rPr lang="en-US" dirty="0" smtClean="0"/>
              <a:t>and changes that have been made due to assessment.</a:t>
            </a:r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0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Conduct an Assessment Audit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6460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Identify assessment beyond the individual classroom, both direct and indirect.  These may include:</a:t>
            </a:r>
          </a:p>
          <a:p>
            <a:pPr lvl="1"/>
            <a:r>
              <a:rPr lang="en-US" dirty="0"/>
              <a:t>National or state exam</a:t>
            </a:r>
          </a:p>
          <a:p>
            <a:pPr lvl="1"/>
            <a:r>
              <a:rPr lang="en-US" dirty="0"/>
              <a:t>Review of senior projects by external evaluators</a:t>
            </a:r>
          </a:p>
          <a:p>
            <a:pPr lvl="1"/>
            <a:r>
              <a:rPr lang="en-US" dirty="0"/>
              <a:t>Retention and graduation statistics</a:t>
            </a:r>
          </a:p>
          <a:p>
            <a:pPr lvl="1"/>
            <a:r>
              <a:rPr lang="en-US" dirty="0"/>
              <a:t>Student evaluations</a:t>
            </a:r>
          </a:p>
          <a:p>
            <a:pPr lvl="1"/>
            <a:r>
              <a:rPr lang="en-US" dirty="0"/>
              <a:t>Alumni surveys</a:t>
            </a:r>
          </a:p>
          <a:p>
            <a:pPr lvl="1"/>
            <a:r>
              <a:rPr lang="en-US" dirty="0"/>
              <a:t>Placement</a:t>
            </a:r>
          </a:p>
          <a:p>
            <a:pPr lvl="1"/>
            <a:r>
              <a:rPr lang="en-US" dirty="0"/>
              <a:t>Program </a:t>
            </a:r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jadigranes\AppData\Local\Microsoft\Windows\Temporary Internet Files\Content.IE5\22Z1QN5R\MC9002165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038600"/>
            <a:ext cx="1903554" cy="211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35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Conduct an Assessment Audit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Identify how data are used.</a:t>
            </a:r>
          </a:p>
          <a:p>
            <a:pPr lvl="1"/>
            <a:r>
              <a:rPr lang="en-US" dirty="0" smtClean="0"/>
              <a:t>Is all available data used for analysis and recommendations?</a:t>
            </a:r>
          </a:p>
          <a:p>
            <a:r>
              <a:rPr lang="en-US" dirty="0" smtClean="0"/>
              <a:t>Putting it all together</a:t>
            </a:r>
          </a:p>
          <a:p>
            <a:pPr lvl="1"/>
            <a:r>
              <a:rPr lang="en-US" dirty="0" smtClean="0"/>
              <a:t>Assessment in individual classes</a:t>
            </a:r>
          </a:p>
          <a:p>
            <a:pPr lvl="1"/>
            <a:r>
              <a:rPr lang="en-US" dirty="0" smtClean="0"/>
              <a:t>Other assessment measures</a:t>
            </a:r>
          </a:p>
          <a:p>
            <a:pPr lvl="1"/>
            <a:r>
              <a:rPr lang="en-US" dirty="0" smtClean="0"/>
              <a:t>How data are used</a:t>
            </a:r>
            <a:endParaRPr lang="en-US" dirty="0"/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jadigranes\AppData\Local\Microsoft\Windows\Temporary Internet Files\Content.IE5\DJXBYBPM\MP90044224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276600"/>
            <a:ext cx="1828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4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Strengthen the Department’s Assessment Processes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learning goals well stated?</a:t>
            </a:r>
          </a:p>
          <a:p>
            <a:r>
              <a:rPr lang="en-US" dirty="0" smtClean="0"/>
              <a:t>Are learning goals being taught in a sensible sequence?  (Bloom’s Taxonomy)</a:t>
            </a:r>
          </a:p>
          <a:p>
            <a:r>
              <a:rPr lang="en-US" dirty="0" smtClean="0"/>
              <a:t>What about goal disparity by course section?</a:t>
            </a:r>
          </a:p>
          <a:p>
            <a:r>
              <a:rPr lang="en-US" dirty="0"/>
              <a:t>Can you use student evaluations? (IDEA)</a:t>
            </a:r>
          </a:p>
          <a:p>
            <a:r>
              <a:rPr lang="en-US" dirty="0" smtClean="0"/>
              <a:t>Can you build on the grading process?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jadigranes\AppData\Local\Microsoft\Windows\Temporary Internet Files\Content.IE5\0NKHJXWK\MC9001509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35167"/>
            <a:ext cx="2057400" cy="232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82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Strengthen the Department’s Assessment Processes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752600"/>
            <a:ext cx="80391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Are you using institutional data effectively?  </a:t>
            </a:r>
            <a:r>
              <a:rPr lang="en-US" u="sng" dirty="0">
                <a:hlinkClick r:id="rId2"/>
              </a:rPr>
              <a:t>http://starnet.okcu.edu/Pages/Default.aspx</a:t>
            </a:r>
            <a:endParaRPr lang="en-US" dirty="0" smtClean="0"/>
          </a:p>
          <a:p>
            <a:r>
              <a:rPr lang="en-US" dirty="0" smtClean="0"/>
              <a:t>What are your structures and processes for feedback?</a:t>
            </a:r>
          </a:p>
          <a:p>
            <a:r>
              <a:rPr lang="en-US" dirty="0" smtClean="0"/>
              <a:t>How to link data and action? (Link to strategic planning)</a:t>
            </a:r>
          </a:p>
          <a:p>
            <a:r>
              <a:rPr lang="en-US" dirty="0" smtClean="0"/>
              <a:t>How do resources support change? (Link to budget)</a:t>
            </a:r>
          </a:p>
          <a:p>
            <a:r>
              <a:rPr lang="en-US" dirty="0" smtClean="0"/>
              <a:t>How is the effectiveness of change assessed?</a:t>
            </a:r>
            <a:endParaRPr lang="en-US" dirty="0"/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56489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2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 and Indirect Assessment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assessment involves an analysis of products or behaviors that demonstrate the extent of students’ mastery of learning outcomes.</a:t>
            </a:r>
          </a:p>
          <a:p>
            <a:r>
              <a:rPr lang="en-US" dirty="0" smtClean="0"/>
              <a:t>Indirect assessment involves people’s opinions, and these opinions can richly supplement what is learned in direct assessment studies.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29200" y="6027003"/>
            <a:ext cx="39449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Allen, M. J.  (2006</a:t>
            </a:r>
            <a:r>
              <a:rPr lang="en-US" sz="1600" i="1" dirty="0" smtClean="0"/>
              <a:t>).  Assessing general </a:t>
            </a:r>
            <a:r>
              <a:rPr lang="en-US" sz="1600" i="1" dirty="0"/>
              <a:t>e</a:t>
            </a:r>
            <a:r>
              <a:rPr lang="en-US" sz="1600" i="1" dirty="0" smtClean="0"/>
              <a:t>ducation </a:t>
            </a:r>
            <a:r>
              <a:rPr lang="en-US" sz="1600" i="1" dirty="0"/>
              <a:t>p</a:t>
            </a:r>
            <a:r>
              <a:rPr lang="en-US" sz="1600" i="1" dirty="0" smtClean="0"/>
              <a:t>rograms</a:t>
            </a:r>
            <a:r>
              <a:rPr lang="en-US" sz="1600" dirty="0" smtClean="0"/>
              <a:t>.  San Francisco, CA:  </a:t>
            </a:r>
            <a:r>
              <a:rPr lang="en-US" sz="1600" dirty="0" err="1" smtClean="0"/>
              <a:t>Jossey</a:t>
            </a:r>
            <a:r>
              <a:rPr lang="en-US" sz="1600" dirty="0" smtClean="0"/>
              <a:t>-Bass, A Wiley Imprint.</a:t>
            </a:r>
            <a:endParaRPr lang="en-US" sz="1600" dirty="0"/>
          </a:p>
        </p:txBody>
      </p:sp>
      <p:pic>
        <p:nvPicPr>
          <p:cNvPr id="6146" name="Picture 2" descr="C:\Users\jadigranes\AppData\Local\Microsoft\Windows\Temporary Internet Files\Content.IE5\G6TMO7H6\MP90040061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819400"/>
            <a:ext cx="1506538" cy="150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5634718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6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 Assessment Examples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05200"/>
          </a:xfrm>
        </p:spPr>
        <p:txBody>
          <a:bodyPr/>
          <a:lstStyle/>
          <a:p>
            <a:r>
              <a:rPr lang="en-US" sz="4000" dirty="0" smtClean="0"/>
              <a:t>Standardized tests</a:t>
            </a:r>
          </a:p>
          <a:p>
            <a:r>
              <a:rPr lang="en-US" sz="4000" dirty="0" smtClean="0"/>
              <a:t>Locally developed tests</a:t>
            </a:r>
          </a:p>
          <a:p>
            <a:r>
              <a:rPr lang="en-US" sz="4000" dirty="0" smtClean="0"/>
              <a:t>Embedded assignments and activities</a:t>
            </a:r>
          </a:p>
          <a:p>
            <a:r>
              <a:rPr lang="en-US" sz="4000" dirty="0" smtClean="0"/>
              <a:t>Portfolios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5867400"/>
            <a:ext cx="373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Allen, M. J.  (2006).  </a:t>
            </a:r>
            <a:r>
              <a:rPr lang="en-US" sz="1600" i="1" dirty="0" smtClean="0"/>
              <a:t>Assessing general </a:t>
            </a:r>
            <a:r>
              <a:rPr lang="en-US" sz="1600" i="1" dirty="0"/>
              <a:t>e</a:t>
            </a:r>
            <a:r>
              <a:rPr lang="en-US" sz="1600" i="1" dirty="0" smtClean="0"/>
              <a:t>ducation </a:t>
            </a:r>
            <a:r>
              <a:rPr lang="en-US" sz="1600" i="1" dirty="0"/>
              <a:t>p</a:t>
            </a:r>
            <a:r>
              <a:rPr lang="en-US" sz="1600" i="1" dirty="0" smtClean="0"/>
              <a:t>rograms</a:t>
            </a:r>
            <a:r>
              <a:rPr lang="en-US" sz="1600" dirty="0" smtClean="0"/>
              <a:t>.  San Francisco, CA:  </a:t>
            </a:r>
            <a:r>
              <a:rPr lang="en-US" sz="1600" dirty="0" err="1" smtClean="0"/>
              <a:t>Jossey</a:t>
            </a:r>
            <a:r>
              <a:rPr lang="en-US" sz="1600" dirty="0" smtClean="0"/>
              <a:t>-Bass, A Wiley Imprint.</a:t>
            </a:r>
            <a:endParaRPr lang="en-US" sz="1600" dirty="0"/>
          </a:p>
        </p:txBody>
      </p:sp>
      <p:pic>
        <p:nvPicPr>
          <p:cNvPr id="7170" name="Picture 2" descr="C:\Users\jadigranes\AppData\Local\Microsoft\Windows\Temporary Internet Files\Content.IE5\OQNO27V1\MC9102176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87180"/>
            <a:ext cx="2330196" cy="199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001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71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More Direct Assessment Examples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Final Projects – such as senior thesis, undergraduate research project, senior art show or music recital</a:t>
            </a:r>
          </a:p>
          <a:p>
            <a:r>
              <a:rPr lang="en-US" dirty="0" smtClean="0"/>
              <a:t>Capstone Experiences – such as student teaching, internship, cooperative educational experience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58674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Middaugh</a:t>
            </a:r>
            <a:r>
              <a:rPr lang="en-US" sz="1600" dirty="0" smtClean="0"/>
              <a:t>, M.F. (2010).  </a:t>
            </a:r>
            <a:r>
              <a:rPr lang="en-US" sz="1600" i="1" dirty="0" smtClean="0"/>
              <a:t>Planning and assessment in higher education.  </a:t>
            </a:r>
            <a:r>
              <a:rPr lang="en-US" sz="1600" dirty="0" smtClean="0"/>
              <a:t>San Francisco, CA:  </a:t>
            </a:r>
            <a:r>
              <a:rPr lang="en-US" sz="1600" dirty="0" err="1" smtClean="0"/>
              <a:t>Jossey</a:t>
            </a:r>
            <a:r>
              <a:rPr lang="en-US" sz="1600" dirty="0" smtClean="0"/>
              <a:t>-Bass A Wiley Imprint.</a:t>
            </a:r>
            <a:endParaRPr lang="en-US" sz="1600" dirty="0"/>
          </a:p>
        </p:txBody>
      </p:sp>
      <p:pic>
        <p:nvPicPr>
          <p:cNvPr id="4101" name="Picture 5" descr="C:\Users\jadigranes\AppData\Local\Microsoft\Windows\Temporary Internet Files\Content.IE5\43O4HTV6\MC9002525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29750"/>
            <a:ext cx="1668170" cy="148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07772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8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Indirect Assessment Examples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0034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Surveys</a:t>
            </a:r>
          </a:p>
          <a:p>
            <a:r>
              <a:rPr lang="en-US" sz="4000" dirty="0" smtClean="0"/>
              <a:t>Interviews</a:t>
            </a:r>
          </a:p>
          <a:p>
            <a:r>
              <a:rPr lang="en-US" sz="4000" dirty="0" smtClean="0"/>
              <a:t>Focus Groups</a:t>
            </a:r>
            <a:endParaRPr lang="en-US" sz="4000" dirty="0"/>
          </a:p>
        </p:txBody>
      </p:sp>
      <p:pic>
        <p:nvPicPr>
          <p:cNvPr id="12290" name="Picture 2" descr="C:\Users\jadigranes\AppData\Local\Microsoft\Windows\Temporary Internet Files\Content.IE5\X9J4YUV6\MC9000547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33600"/>
            <a:ext cx="2441394" cy="242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81600" y="5715000"/>
            <a:ext cx="350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Allen, M. J.  (2006).  </a:t>
            </a:r>
            <a:r>
              <a:rPr lang="en-US" sz="1600" i="1" dirty="0"/>
              <a:t>Assessing </a:t>
            </a:r>
            <a:r>
              <a:rPr lang="en-US" sz="1600" i="1" dirty="0" smtClean="0"/>
              <a:t>general education programs</a:t>
            </a:r>
            <a:r>
              <a:rPr lang="en-US" sz="1600" i="1" dirty="0"/>
              <a:t>. </a:t>
            </a:r>
            <a:r>
              <a:rPr lang="en-US" sz="1600" dirty="0"/>
              <a:t>San Francisco, CA:  </a:t>
            </a:r>
            <a:r>
              <a:rPr lang="en-US" sz="1600" dirty="0" err="1"/>
              <a:t>Jossey</a:t>
            </a:r>
            <a:r>
              <a:rPr lang="en-US" sz="1600" dirty="0"/>
              <a:t>-Bass, A Wiley Imprint.</a:t>
            </a:r>
          </a:p>
        </p:txBody>
      </p:sp>
      <p:pic>
        <p:nvPicPr>
          <p:cNvPr id="16386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7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Recommend Actions to Improve Student Learning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315200" cy="4525963"/>
          </a:xfrm>
        </p:spPr>
        <p:txBody>
          <a:bodyPr/>
          <a:lstStyle/>
          <a:p>
            <a:r>
              <a:rPr lang="en-US" dirty="0" smtClean="0"/>
              <a:t>When providing recommendations, ensure that they will be “heard, owned, and acted upon.”</a:t>
            </a:r>
          </a:p>
          <a:p>
            <a:r>
              <a:rPr lang="en-US" dirty="0" smtClean="0"/>
              <a:t>If there are many areas </a:t>
            </a:r>
            <a:r>
              <a:rPr lang="en-US" dirty="0" smtClean="0"/>
              <a:t>that could be recommended</a:t>
            </a:r>
            <a:r>
              <a:rPr lang="en-US" dirty="0" smtClean="0"/>
              <a:t>, </a:t>
            </a:r>
            <a:r>
              <a:rPr lang="en-US" dirty="0" smtClean="0"/>
              <a:t>just focus on one </a:t>
            </a:r>
            <a:r>
              <a:rPr lang="en-US" dirty="0" smtClean="0"/>
              <a:t>or    </a:t>
            </a:r>
            <a:r>
              <a:rPr lang="en-US" dirty="0" smtClean="0"/>
              <a:t>two areas.</a:t>
            </a:r>
            <a:endParaRPr lang="en-US" dirty="0"/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34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Assessment of Student Learning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2484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systematic collection of information about student learning, using the time, knowledge, expertise, and resources available, in order to inform decisions about how to improve learning.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57912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Walvoord</a:t>
            </a:r>
            <a:r>
              <a:rPr lang="en-US" sz="1600" dirty="0" smtClean="0"/>
              <a:t>, B. E. (2004). </a:t>
            </a:r>
            <a:r>
              <a:rPr lang="en-US" sz="1600" i="1" u="sng" dirty="0" smtClean="0"/>
              <a:t> </a:t>
            </a:r>
            <a:r>
              <a:rPr lang="en-US" sz="1600" i="1" dirty="0" smtClean="0"/>
              <a:t>Assessment clear and simple A practical </a:t>
            </a:r>
            <a:r>
              <a:rPr lang="en-US" sz="1600" i="1" dirty="0"/>
              <a:t>g</a:t>
            </a:r>
            <a:r>
              <a:rPr lang="en-US" sz="1600" i="1" dirty="0" smtClean="0"/>
              <a:t>uide for institutions, departments, and general </a:t>
            </a:r>
            <a:r>
              <a:rPr lang="en-US" sz="1600" i="1" dirty="0"/>
              <a:t>e</a:t>
            </a:r>
            <a:r>
              <a:rPr lang="en-US" sz="1600" i="1" dirty="0" smtClean="0"/>
              <a:t>ducation</a:t>
            </a:r>
            <a:r>
              <a:rPr lang="en-US" sz="1600" dirty="0" smtClean="0"/>
              <a:t>.  San Francisco, CA:  </a:t>
            </a:r>
            <a:r>
              <a:rPr lang="en-US" sz="1600" dirty="0" err="1" smtClean="0"/>
              <a:t>Jossey</a:t>
            </a:r>
            <a:r>
              <a:rPr lang="en-US" sz="1600" dirty="0" smtClean="0"/>
              <a:t>-Bass A Wiley Imprint.</a:t>
            </a:r>
            <a:endParaRPr lang="en-US" sz="1600" dirty="0"/>
          </a:p>
        </p:txBody>
      </p:sp>
      <p:pic>
        <p:nvPicPr>
          <p:cNvPr id="819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09801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75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Construct Records and Reports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current report form that has been slightly modified.  There will be additional work on the form.</a:t>
            </a:r>
          </a:p>
          <a:p>
            <a:r>
              <a:rPr lang="en-US" dirty="0" smtClean="0"/>
              <a:t>Identify how records are kept.</a:t>
            </a:r>
          </a:p>
          <a:p>
            <a:r>
              <a:rPr lang="en-US" dirty="0" smtClean="0"/>
              <a:t>Ensure that departmental learning goals and assessment procedures are appropriately visible – such as on website or in brochures.</a:t>
            </a:r>
            <a:endParaRPr lang="en-US" dirty="0"/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adigranes\AppData\Local\Microsoft\Windows\Temporary Internet Files\Content.IE5\Y1350GRH\MC9002344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454" y="5194526"/>
            <a:ext cx="1791889" cy="177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Establish Ongoing Oversight for Assessment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307" y="1828800"/>
            <a:ext cx="8229600" cy="4525963"/>
          </a:xfrm>
        </p:spPr>
        <p:txBody>
          <a:bodyPr/>
          <a:lstStyle/>
          <a:p>
            <a:r>
              <a:rPr lang="en-US" dirty="0" smtClean="0"/>
              <a:t>Identify who is responsible for ongoing oversight -- </a:t>
            </a:r>
            <a:r>
              <a:rPr lang="en-US" dirty="0"/>
              <a:t>m</a:t>
            </a:r>
            <a:r>
              <a:rPr lang="en-US" dirty="0" smtClean="0"/>
              <a:t>ay </a:t>
            </a:r>
            <a:r>
              <a:rPr lang="en-US" dirty="0"/>
              <a:t>keep the committee </a:t>
            </a:r>
            <a:r>
              <a:rPr lang="en-US" dirty="0" smtClean="0"/>
              <a:t>going.</a:t>
            </a:r>
            <a:endParaRPr lang="en-US" dirty="0" smtClean="0"/>
          </a:p>
          <a:p>
            <a:r>
              <a:rPr lang="en-US" dirty="0" smtClean="0"/>
              <a:t>Assessment of student learning should be e</a:t>
            </a:r>
            <a:r>
              <a:rPr lang="en-US" dirty="0" smtClean="0"/>
              <a:t>mbedded </a:t>
            </a:r>
            <a:r>
              <a:rPr lang="en-US" dirty="0" smtClean="0"/>
              <a:t>into the infrastructure of the department and the </a:t>
            </a:r>
            <a:r>
              <a:rPr lang="en-US" dirty="0" smtClean="0"/>
              <a:t>institution.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“way of life</a:t>
            </a:r>
            <a:r>
              <a:rPr lang="en-US" dirty="0" smtClean="0"/>
              <a:t>” or “doing business”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5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C:\Users\jadigranes\AppData\Local\Microsoft\Windows\Temporary Internet Files\Content.IE5\X9J4YUV6\MC90044149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46883"/>
            <a:ext cx="4647743" cy="4647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7" y="54102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7000" y="5716189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476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HLC Statement on Student Learning, Assessment, and Accreditation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Fundamental Questions for Conversations on Student Learning</a:t>
            </a:r>
          </a:p>
          <a:p>
            <a:pPr marL="0" indent="0">
              <a:buNone/>
            </a:pPr>
            <a:r>
              <a:rPr lang="en-US" dirty="0"/>
              <a:t>Six fundamental questions serve as prompts for conversations about student learning and the role </a:t>
            </a:r>
            <a:r>
              <a:rPr lang="en-US" dirty="0" smtClean="0"/>
              <a:t>of assessment </a:t>
            </a:r>
            <a:r>
              <a:rPr lang="en-US" dirty="0"/>
              <a:t>in affirming and improving that learning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are your stated student learning outcomes appropriate to your mission, </a:t>
            </a:r>
            <a:r>
              <a:rPr lang="en-US" dirty="0" smtClean="0"/>
              <a:t>programs, degrees</a:t>
            </a:r>
            <a:r>
              <a:rPr lang="en-US" dirty="0"/>
              <a:t>, and students?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evidence do you have that students achieve your stated learning outcomes?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what ways do you analyze and use evidence of student learning?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do you ensure shared responsibility for student learning and for assessment </a:t>
            </a:r>
            <a:r>
              <a:rPr lang="en-US" dirty="0" smtClean="0"/>
              <a:t>of student </a:t>
            </a:r>
            <a:r>
              <a:rPr lang="en-US" dirty="0"/>
              <a:t>learning?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do you evaluate and improve the effectiveness of your efforts to assess </a:t>
            </a:r>
            <a:r>
              <a:rPr lang="en-US" dirty="0" smtClean="0"/>
              <a:t>and improve </a:t>
            </a:r>
            <a:r>
              <a:rPr lang="en-US" dirty="0"/>
              <a:t>student learning?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what ways do you inform the public and other stakeholders about what students </a:t>
            </a:r>
            <a:r>
              <a:rPr lang="en-US" dirty="0" smtClean="0"/>
              <a:t>are learning-</a:t>
            </a:r>
            <a:r>
              <a:rPr lang="en-US" dirty="0"/>
              <a:t>--and how well?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60198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Higher Learning Commission.  (2007)  Statement on Student Learning, Assessment and Accreditation.  HLC </a:t>
            </a:r>
            <a:r>
              <a:rPr lang="en-US" sz="1600" dirty="0"/>
              <a:t>Website:  http://ncahlc.org/Information-for-Institutions/publications.html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2" y="5809943"/>
            <a:ext cx="1328986" cy="100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Higher Learning Commissi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639763"/>
            <a:ext cx="45720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Higher Learning Commissi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-487363"/>
            <a:ext cx="45720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Higher Learning Commissi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-334963"/>
            <a:ext cx="45720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Higher Learning Commissi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157" y="179387"/>
            <a:ext cx="45720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9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HLC Fundamental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are your stated student learning outcomes appropriate to your mission, programs, degrees, and students?</a:t>
            </a:r>
          </a:p>
          <a:p>
            <a:pPr lvl="1"/>
            <a:r>
              <a:rPr lang="en-US" dirty="0" smtClean="0"/>
              <a:t>OCU Mission Emphasis</a:t>
            </a:r>
          </a:p>
          <a:p>
            <a:pPr lvl="2"/>
            <a:r>
              <a:rPr lang="en-US" dirty="0" smtClean="0"/>
              <a:t>Scholarship</a:t>
            </a:r>
          </a:p>
          <a:p>
            <a:pPr lvl="2"/>
            <a:r>
              <a:rPr lang="en-US" dirty="0" smtClean="0"/>
              <a:t>Service</a:t>
            </a:r>
          </a:p>
          <a:p>
            <a:pPr lvl="2"/>
            <a:r>
              <a:rPr lang="en-US" dirty="0" smtClean="0"/>
              <a:t>Culturally rich community</a:t>
            </a:r>
          </a:p>
          <a:p>
            <a:pPr lvl="2"/>
            <a:r>
              <a:rPr lang="en-US" dirty="0" smtClean="0"/>
              <a:t>Moral and spiritual development</a:t>
            </a:r>
          </a:p>
          <a:p>
            <a:pPr lvl="2"/>
            <a:r>
              <a:rPr lang="en-US" dirty="0" smtClean="0"/>
              <a:t>Rigorous curriculum</a:t>
            </a:r>
          </a:p>
          <a:p>
            <a:pPr lvl="2"/>
            <a:r>
              <a:rPr lang="en-US" dirty="0" smtClean="0"/>
              <a:t>Effective leaders</a:t>
            </a:r>
          </a:p>
          <a:p>
            <a:endParaRPr lang="en-US" dirty="0"/>
          </a:p>
        </p:txBody>
      </p:sp>
      <p:pic>
        <p:nvPicPr>
          <p:cNvPr id="9218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102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jadigranes\AppData\Local\Microsoft\Windows\Temporary Internet Files\Content.IE5\MMKK53L1\MC9002864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900428" cy="241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73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HLC Fundamental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What evidence do you have that students achieve your stated learning outcomes?</a:t>
            </a:r>
          </a:p>
          <a:p>
            <a:pPr lvl="1"/>
            <a:r>
              <a:rPr lang="en-US" dirty="0" smtClean="0"/>
              <a:t>Stated learning outcomes should be measureable.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can come from both direct and indirect measures, but always incorporate direct assessment.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jadigranes\AppData\Local\Microsoft\Windows\Temporary Internet Files\Content.IE5\G3LT4QH3\MC90044129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372" y="3378654"/>
            <a:ext cx="3145971" cy="314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3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HLC Fundamental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ways do you analyze and use evidence of student learning?</a:t>
            </a:r>
          </a:p>
          <a:p>
            <a:pPr lvl="1"/>
            <a:r>
              <a:rPr lang="en-US" dirty="0" smtClean="0"/>
              <a:t>Use multiple measures of direct and indirect assessment.</a:t>
            </a:r>
          </a:p>
          <a:p>
            <a:pPr lvl="1"/>
            <a:r>
              <a:rPr lang="en-US" dirty="0" smtClean="0"/>
              <a:t>Do you utilize evidence for reflecting upon program outcomes?</a:t>
            </a:r>
          </a:p>
          <a:p>
            <a:pPr lvl="1"/>
            <a:r>
              <a:rPr lang="en-US" dirty="0" smtClean="0"/>
              <a:t>Do you utilize evidence for indication of student learning?</a:t>
            </a:r>
          </a:p>
          <a:p>
            <a:pPr lvl="1"/>
            <a:r>
              <a:rPr lang="en-US" dirty="0" smtClean="0"/>
              <a:t>Do you utilize evidence for planning and change?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7410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55626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8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HLC Fundamental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ensure shared responsibility for student learning and for assessment of student learning?</a:t>
            </a:r>
          </a:p>
          <a:p>
            <a:pPr lvl="1"/>
            <a:r>
              <a:rPr lang="en-US" dirty="0" smtClean="0"/>
              <a:t>How many faculty members are involved?</a:t>
            </a:r>
          </a:p>
          <a:p>
            <a:pPr lvl="1"/>
            <a:r>
              <a:rPr lang="en-US" dirty="0" smtClean="0"/>
              <a:t>How many courses are assessed?</a:t>
            </a:r>
          </a:p>
          <a:p>
            <a:pPr lvl="1"/>
            <a:r>
              <a:rPr lang="en-US" dirty="0" smtClean="0"/>
              <a:t>How many students are assessed?</a:t>
            </a:r>
          </a:p>
          <a:p>
            <a:pPr lvl="1"/>
            <a:r>
              <a:rPr lang="en-US" dirty="0" smtClean="0"/>
              <a:t>How often are learning outcomes assessed?</a:t>
            </a:r>
          </a:p>
          <a:p>
            <a:pPr lvl="1"/>
            <a:r>
              <a:rPr lang="en-US" dirty="0" smtClean="0"/>
              <a:t>Are external stakeholders involved in assessment, such as in service learning or internships?</a:t>
            </a:r>
          </a:p>
          <a:p>
            <a:endParaRPr lang="en-US" dirty="0"/>
          </a:p>
        </p:txBody>
      </p:sp>
      <p:pic>
        <p:nvPicPr>
          <p:cNvPr id="18434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54102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C:\Users\jadigranes\AppData\Local\Microsoft\Windows\Temporary Internet Files\Content.IE5\4VX9VMJV\MC90043472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971800"/>
            <a:ext cx="1828514" cy="182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0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B87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HLC Fundamental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How do you evaluate and improve the effectiveness of your efforts to assess and improve student learning?</a:t>
            </a:r>
          </a:p>
          <a:p>
            <a:pPr lvl="1"/>
            <a:r>
              <a:rPr lang="en-US" dirty="0" smtClean="0"/>
              <a:t>What is the plan for improvement, if needed?</a:t>
            </a:r>
          </a:p>
          <a:p>
            <a:pPr lvl="1"/>
            <a:r>
              <a:rPr lang="en-US" dirty="0" smtClean="0"/>
              <a:t>How does the plan for improvement link to strategic planning or budget requests?</a:t>
            </a:r>
          </a:p>
          <a:p>
            <a:pPr lvl="1"/>
            <a:r>
              <a:rPr lang="en-US" dirty="0" smtClean="0"/>
              <a:t>How do you know that last year’s plans worked? </a:t>
            </a:r>
          </a:p>
          <a:p>
            <a:endParaRPr lang="en-US" dirty="0"/>
          </a:p>
        </p:txBody>
      </p:sp>
      <p:pic>
        <p:nvPicPr>
          <p:cNvPr id="19458" name="Picture 2" descr="http://www.okcu.edu/identity/images/email-icons/OKCU-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102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" name="Picture 3" descr="C:\Users\jadigranes\AppData\Local\Microsoft\Windows\Temporary Internet Files\Content.IE5\875DJ9EP\MM900395715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581400"/>
            <a:ext cx="1043441" cy="110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13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1809</Words>
  <Application>Microsoft Office PowerPoint</Application>
  <PresentationFormat>On-screen Show (4:3)</PresentationFormat>
  <Paragraphs>187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Program Assessment Processes for Developing and Strengthening </vt:lpstr>
      <vt:lpstr>Presentation Outline</vt:lpstr>
      <vt:lpstr>Assessment of Student Learning</vt:lpstr>
      <vt:lpstr>HLC Statement on Student Learning, Assessment, and Accreditation</vt:lpstr>
      <vt:lpstr>HLC Fundamental Questions</vt:lpstr>
      <vt:lpstr>HLC Fundamental Questions</vt:lpstr>
      <vt:lpstr>HLC Fundamental Questions</vt:lpstr>
      <vt:lpstr>HLC Fundamental Questions</vt:lpstr>
      <vt:lpstr>HLC Fundamental Questions</vt:lpstr>
      <vt:lpstr>HLC Fundamental Questions</vt:lpstr>
      <vt:lpstr>The Process</vt:lpstr>
      <vt:lpstr>The Process</vt:lpstr>
      <vt:lpstr>Analyze Task, Audience, and Purposes</vt:lpstr>
      <vt:lpstr>Envision the Departmental Assessment Report or Plan</vt:lpstr>
      <vt:lpstr>Plan Carefully for Departmental Collaboration in Assessment</vt:lpstr>
      <vt:lpstr>Establish Responsibility for Assessment</vt:lpstr>
      <vt:lpstr>Articulate Departmental Learning Goals</vt:lpstr>
      <vt:lpstr>Examples of Goal Levels</vt:lpstr>
      <vt:lpstr>Examples of Goal Levels</vt:lpstr>
      <vt:lpstr>Conduct an Assessment Audit</vt:lpstr>
      <vt:lpstr>Conduct an Assessment Audit</vt:lpstr>
      <vt:lpstr>Conduct an Assessment Audit</vt:lpstr>
      <vt:lpstr>Strengthen the Department’s Assessment Processes</vt:lpstr>
      <vt:lpstr>Strengthen the Department’s Assessment Processes</vt:lpstr>
      <vt:lpstr>Direct and Indirect Assessment</vt:lpstr>
      <vt:lpstr>Direct Assessment Examples</vt:lpstr>
      <vt:lpstr>More Direct Assessment Examples</vt:lpstr>
      <vt:lpstr>Indirect Assessment Examples</vt:lpstr>
      <vt:lpstr>Recommend Actions to Improve Student Learning</vt:lpstr>
      <vt:lpstr>Construct Records and Reports</vt:lpstr>
      <vt:lpstr>Establish Ongoing Oversight for Assessment</vt:lpstr>
      <vt:lpstr>Questions?</vt:lpstr>
    </vt:vector>
  </TitlesOfParts>
  <Company>Oklahoma City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for Readers Assessment of Student Learning Reports</dc:title>
  <dc:creator>Digranes, Jo Lynn A</dc:creator>
  <cp:lastModifiedBy>Digranes, Jo Lynn A</cp:lastModifiedBy>
  <cp:revision>43</cp:revision>
  <dcterms:created xsi:type="dcterms:W3CDTF">2013-08-20T19:13:02Z</dcterms:created>
  <dcterms:modified xsi:type="dcterms:W3CDTF">2013-08-27T22:10:55Z</dcterms:modified>
</cp:coreProperties>
</file>