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264" r:id="rId3"/>
    <p:sldId id="258" r:id="rId4"/>
    <p:sldId id="271" r:id="rId5"/>
    <p:sldId id="261" r:id="rId6"/>
    <p:sldId id="281" r:id="rId7"/>
    <p:sldId id="289" r:id="rId8"/>
    <p:sldId id="283" r:id="rId9"/>
    <p:sldId id="290" r:id="rId10"/>
    <p:sldId id="284" r:id="rId11"/>
    <p:sldId id="285" r:id="rId12"/>
    <p:sldId id="286" r:id="rId13"/>
    <p:sldId id="288" r:id="rId14"/>
    <p:sldId id="287" r:id="rId15"/>
    <p:sldId id="282" r:id="rId16"/>
    <p:sldId id="259" r:id="rId17"/>
    <p:sldId id="257" r:id="rId18"/>
    <p:sldId id="265" r:id="rId19"/>
    <p:sldId id="263" r:id="rId20"/>
    <p:sldId id="262" r:id="rId21"/>
    <p:sldId id="275" r:id="rId22"/>
    <p:sldId id="276" r:id="rId23"/>
    <p:sldId id="277" r:id="rId24"/>
    <p:sldId id="266" r:id="rId25"/>
    <p:sldId id="267" r:id="rId26"/>
    <p:sldId id="268" r:id="rId27"/>
    <p:sldId id="269" r:id="rId28"/>
    <p:sldId id="278" r:id="rId29"/>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B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09" autoAdjust="0"/>
    <p:restoredTop sz="94660"/>
  </p:normalViewPr>
  <p:slideViewPr>
    <p:cSldViewPr>
      <p:cViewPr varScale="1">
        <p:scale>
          <a:sx n="86" d="100"/>
          <a:sy n="86" d="100"/>
        </p:scale>
        <p:origin x="1500"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3" d="100"/>
          <a:sy n="93" d="100"/>
        </p:scale>
        <p:origin x="-1602" y="-9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DD3C95B7-E2D0-417C-881A-811C883D5E8C}" type="datetimeFigureOut">
              <a:rPr lang="en-US" smtClean="0"/>
              <a:t>9/26/2017</a:t>
            </a:fld>
            <a:endParaRPr lang="en-US" dirty="0"/>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CFA99BAA-3CD0-4595-A6AB-99E6AE20E145}" type="slidenum">
              <a:rPr lang="en-US" smtClean="0"/>
              <a:t>‹#›</a:t>
            </a:fld>
            <a:endParaRPr lang="en-US" dirty="0"/>
          </a:p>
        </p:txBody>
      </p:sp>
    </p:spTree>
    <p:extLst>
      <p:ext uri="{BB962C8B-B14F-4D97-AF65-F5344CB8AC3E}">
        <p14:creationId xmlns:p14="http://schemas.microsoft.com/office/powerpoint/2010/main" val="14738399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B2C27C4F-D0C4-4BF2-B121-A106E3A9309A}" type="datetimeFigureOut">
              <a:rPr lang="en-US" smtClean="0"/>
              <a:t>9/26/2017</a:t>
            </a:fld>
            <a:endParaRPr lang="en-US"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74E9C225-FBFB-446F-B81B-475655FA0421}" type="slidenum">
              <a:rPr lang="en-US" smtClean="0"/>
              <a:t>‹#›</a:t>
            </a:fld>
            <a:endParaRPr lang="en-US" dirty="0"/>
          </a:p>
        </p:txBody>
      </p:sp>
    </p:spTree>
    <p:extLst>
      <p:ext uri="{BB962C8B-B14F-4D97-AF65-F5344CB8AC3E}">
        <p14:creationId xmlns:p14="http://schemas.microsoft.com/office/powerpoint/2010/main" val="526889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E9C225-FBFB-446F-B81B-475655FA0421}" type="slidenum">
              <a:rPr lang="en-US" smtClean="0"/>
              <a:t>1</a:t>
            </a:fld>
            <a:endParaRPr lang="en-US" dirty="0"/>
          </a:p>
        </p:txBody>
      </p:sp>
    </p:spTree>
    <p:extLst>
      <p:ext uri="{BB962C8B-B14F-4D97-AF65-F5344CB8AC3E}">
        <p14:creationId xmlns:p14="http://schemas.microsoft.com/office/powerpoint/2010/main" val="41686492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E9C225-FBFB-446F-B81B-475655FA0421}" type="slidenum">
              <a:rPr lang="en-US" smtClean="0"/>
              <a:t>10</a:t>
            </a:fld>
            <a:endParaRPr lang="en-US" dirty="0"/>
          </a:p>
        </p:txBody>
      </p:sp>
    </p:spTree>
    <p:extLst>
      <p:ext uri="{BB962C8B-B14F-4D97-AF65-F5344CB8AC3E}">
        <p14:creationId xmlns:p14="http://schemas.microsoft.com/office/powerpoint/2010/main" val="7151367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E9C225-FBFB-446F-B81B-475655FA0421}" type="slidenum">
              <a:rPr lang="en-US" smtClean="0"/>
              <a:t>11</a:t>
            </a:fld>
            <a:endParaRPr lang="en-US" dirty="0"/>
          </a:p>
        </p:txBody>
      </p:sp>
    </p:spTree>
    <p:extLst>
      <p:ext uri="{BB962C8B-B14F-4D97-AF65-F5344CB8AC3E}">
        <p14:creationId xmlns:p14="http://schemas.microsoft.com/office/powerpoint/2010/main" val="715136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E9C225-FBFB-446F-B81B-475655FA0421}" type="slidenum">
              <a:rPr lang="en-US" smtClean="0"/>
              <a:t>12</a:t>
            </a:fld>
            <a:endParaRPr lang="en-US" dirty="0"/>
          </a:p>
        </p:txBody>
      </p:sp>
    </p:spTree>
    <p:extLst>
      <p:ext uri="{BB962C8B-B14F-4D97-AF65-F5344CB8AC3E}">
        <p14:creationId xmlns:p14="http://schemas.microsoft.com/office/powerpoint/2010/main" val="7151367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E9C225-FBFB-446F-B81B-475655FA0421}" type="slidenum">
              <a:rPr lang="en-US" smtClean="0"/>
              <a:t>13</a:t>
            </a:fld>
            <a:endParaRPr lang="en-US" dirty="0"/>
          </a:p>
        </p:txBody>
      </p:sp>
    </p:spTree>
    <p:extLst>
      <p:ext uri="{BB962C8B-B14F-4D97-AF65-F5344CB8AC3E}">
        <p14:creationId xmlns:p14="http://schemas.microsoft.com/office/powerpoint/2010/main" val="7151367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E9C225-FBFB-446F-B81B-475655FA0421}" type="slidenum">
              <a:rPr lang="en-US" smtClean="0"/>
              <a:t>14</a:t>
            </a:fld>
            <a:endParaRPr lang="en-US" dirty="0"/>
          </a:p>
        </p:txBody>
      </p:sp>
    </p:spTree>
    <p:extLst>
      <p:ext uri="{BB962C8B-B14F-4D97-AF65-F5344CB8AC3E}">
        <p14:creationId xmlns:p14="http://schemas.microsoft.com/office/powerpoint/2010/main" val="7151367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E9C225-FBFB-446F-B81B-475655FA0421}" type="slidenum">
              <a:rPr lang="en-US" smtClean="0"/>
              <a:t>15</a:t>
            </a:fld>
            <a:endParaRPr lang="en-US" dirty="0"/>
          </a:p>
        </p:txBody>
      </p:sp>
    </p:spTree>
    <p:extLst>
      <p:ext uri="{BB962C8B-B14F-4D97-AF65-F5344CB8AC3E}">
        <p14:creationId xmlns:p14="http://schemas.microsoft.com/office/powerpoint/2010/main" val="7151367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E9C225-FBFB-446F-B81B-475655FA0421}" type="slidenum">
              <a:rPr lang="en-US" smtClean="0"/>
              <a:t>16</a:t>
            </a:fld>
            <a:endParaRPr lang="en-US" dirty="0"/>
          </a:p>
        </p:txBody>
      </p:sp>
    </p:spTree>
    <p:extLst>
      <p:ext uri="{BB962C8B-B14F-4D97-AF65-F5344CB8AC3E}">
        <p14:creationId xmlns:p14="http://schemas.microsoft.com/office/powerpoint/2010/main" val="11774747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E9C225-FBFB-446F-B81B-475655FA0421}" type="slidenum">
              <a:rPr lang="en-US" smtClean="0"/>
              <a:t>17</a:t>
            </a:fld>
            <a:endParaRPr lang="en-US" dirty="0"/>
          </a:p>
        </p:txBody>
      </p:sp>
    </p:spTree>
    <p:extLst>
      <p:ext uri="{BB962C8B-B14F-4D97-AF65-F5344CB8AC3E}">
        <p14:creationId xmlns:p14="http://schemas.microsoft.com/office/powerpoint/2010/main" val="11543630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E9C225-FBFB-446F-B81B-475655FA0421}" type="slidenum">
              <a:rPr lang="en-US" smtClean="0"/>
              <a:t>18</a:t>
            </a:fld>
            <a:endParaRPr lang="en-US" dirty="0"/>
          </a:p>
        </p:txBody>
      </p:sp>
    </p:spTree>
    <p:extLst>
      <p:ext uri="{BB962C8B-B14F-4D97-AF65-F5344CB8AC3E}">
        <p14:creationId xmlns:p14="http://schemas.microsoft.com/office/powerpoint/2010/main" val="29485637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E9C225-FBFB-446F-B81B-475655FA0421}" type="slidenum">
              <a:rPr lang="en-US" smtClean="0"/>
              <a:t>19</a:t>
            </a:fld>
            <a:endParaRPr lang="en-US" dirty="0"/>
          </a:p>
        </p:txBody>
      </p:sp>
    </p:spTree>
    <p:extLst>
      <p:ext uri="{BB962C8B-B14F-4D97-AF65-F5344CB8AC3E}">
        <p14:creationId xmlns:p14="http://schemas.microsoft.com/office/powerpoint/2010/main" val="1308975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E9C225-FBFB-446F-B81B-475655FA0421}" type="slidenum">
              <a:rPr lang="en-US" smtClean="0"/>
              <a:t>2</a:t>
            </a:fld>
            <a:endParaRPr lang="en-US" dirty="0"/>
          </a:p>
        </p:txBody>
      </p:sp>
    </p:spTree>
    <p:extLst>
      <p:ext uri="{BB962C8B-B14F-4D97-AF65-F5344CB8AC3E}">
        <p14:creationId xmlns:p14="http://schemas.microsoft.com/office/powerpoint/2010/main" val="16179899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E9C225-FBFB-446F-B81B-475655FA0421}" type="slidenum">
              <a:rPr lang="en-US" smtClean="0"/>
              <a:t>20</a:t>
            </a:fld>
            <a:endParaRPr lang="en-US" dirty="0"/>
          </a:p>
        </p:txBody>
      </p:sp>
    </p:spTree>
    <p:extLst>
      <p:ext uri="{BB962C8B-B14F-4D97-AF65-F5344CB8AC3E}">
        <p14:creationId xmlns:p14="http://schemas.microsoft.com/office/powerpoint/2010/main" val="23226034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E9C225-FBFB-446F-B81B-475655FA0421}" type="slidenum">
              <a:rPr lang="en-US" smtClean="0"/>
              <a:t>21</a:t>
            </a:fld>
            <a:endParaRPr lang="en-US" dirty="0"/>
          </a:p>
        </p:txBody>
      </p:sp>
    </p:spTree>
    <p:extLst>
      <p:ext uri="{BB962C8B-B14F-4D97-AF65-F5344CB8AC3E}">
        <p14:creationId xmlns:p14="http://schemas.microsoft.com/office/powerpoint/2010/main" val="24005303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E9C225-FBFB-446F-B81B-475655FA0421}" type="slidenum">
              <a:rPr lang="en-US" smtClean="0"/>
              <a:t>22</a:t>
            </a:fld>
            <a:endParaRPr lang="en-US" dirty="0"/>
          </a:p>
        </p:txBody>
      </p:sp>
    </p:spTree>
    <p:extLst>
      <p:ext uri="{BB962C8B-B14F-4D97-AF65-F5344CB8AC3E}">
        <p14:creationId xmlns:p14="http://schemas.microsoft.com/office/powerpoint/2010/main" val="29110882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E9C225-FBFB-446F-B81B-475655FA0421}" type="slidenum">
              <a:rPr lang="en-US" smtClean="0"/>
              <a:t>23</a:t>
            </a:fld>
            <a:endParaRPr lang="en-US" dirty="0"/>
          </a:p>
        </p:txBody>
      </p:sp>
    </p:spTree>
    <p:extLst>
      <p:ext uri="{BB962C8B-B14F-4D97-AF65-F5344CB8AC3E}">
        <p14:creationId xmlns:p14="http://schemas.microsoft.com/office/powerpoint/2010/main" val="32651467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E9C225-FBFB-446F-B81B-475655FA0421}" type="slidenum">
              <a:rPr lang="en-US" smtClean="0"/>
              <a:t>24</a:t>
            </a:fld>
            <a:endParaRPr lang="en-US" dirty="0"/>
          </a:p>
        </p:txBody>
      </p:sp>
    </p:spTree>
    <p:extLst>
      <p:ext uri="{BB962C8B-B14F-4D97-AF65-F5344CB8AC3E}">
        <p14:creationId xmlns:p14="http://schemas.microsoft.com/office/powerpoint/2010/main" val="27828896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E9C225-FBFB-446F-B81B-475655FA0421}" type="slidenum">
              <a:rPr lang="en-US" smtClean="0"/>
              <a:t>25</a:t>
            </a:fld>
            <a:endParaRPr lang="en-US" dirty="0"/>
          </a:p>
        </p:txBody>
      </p:sp>
    </p:spTree>
    <p:extLst>
      <p:ext uri="{BB962C8B-B14F-4D97-AF65-F5344CB8AC3E}">
        <p14:creationId xmlns:p14="http://schemas.microsoft.com/office/powerpoint/2010/main" val="5508008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E9C225-FBFB-446F-B81B-475655FA0421}" type="slidenum">
              <a:rPr lang="en-US" smtClean="0"/>
              <a:t>26</a:t>
            </a:fld>
            <a:endParaRPr lang="en-US" dirty="0"/>
          </a:p>
        </p:txBody>
      </p:sp>
    </p:spTree>
    <p:extLst>
      <p:ext uri="{BB962C8B-B14F-4D97-AF65-F5344CB8AC3E}">
        <p14:creationId xmlns:p14="http://schemas.microsoft.com/office/powerpoint/2010/main" val="28187037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E9C225-FBFB-446F-B81B-475655FA0421}" type="slidenum">
              <a:rPr lang="en-US" smtClean="0"/>
              <a:t>27</a:t>
            </a:fld>
            <a:endParaRPr lang="en-US" dirty="0"/>
          </a:p>
        </p:txBody>
      </p:sp>
    </p:spTree>
    <p:extLst>
      <p:ext uri="{BB962C8B-B14F-4D97-AF65-F5344CB8AC3E}">
        <p14:creationId xmlns:p14="http://schemas.microsoft.com/office/powerpoint/2010/main" val="21135226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E9C225-FBFB-446F-B81B-475655FA0421}" type="slidenum">
              <a:rPr lang="en-US" smtClean="0"/>
              <a:t>28</a:t>
            </a:fld>
            <a:endParaRPr lang="en-US" dirty="0"/>
          </a:p>
        </p:txBody>
      </p:sp>
    </p:spTree>
    <p:extLst>
      <p:ext uri="{BB962C8B-B14F-4D97-AF65-F5344CB8AC3E}">
        <p14:creationId xmlns:p14="http://schemas.microsoft.com/office/powerpoint/2010/main" val="1929147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E9C225-FBFB-446F-B81B-475655FA0421}" type="slidenum">
              <a:rPr lang="en-US" smtClean="0"/>
              <a:t>3</a:t>
            </a:fld>
            <a:endParaRPr lang="en-US" dirty="0"/>
          </a:p>
        </p:txBody>
      </p:sp>
    </p:spTree>
    <p:extLst>
      <p:ext uri="{BB962C8B-B14F-4D97-AF65-F5344CB8AC3E}">
        <p14:creationId xmlns:p14="http://schemas.microsoft.com/office/powerpoint/2010/main" val="4080386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E9C225-FBFB-446F-B81B-475655FA0421}" type="slidenum">
              <a:rPr lang="en-US" smtClean="0"/>
              <a:t>4</a:t>
            </a:fld>
            <a:endParaRPr lang="en-US" dirty="0"/>
          </a:p>
        </p:txBody>
      </p:sp>
    </p:spTree>
    <p:extLst>
      <p:ext uri="{BB962C8B-B14F-4D97-AF65-F5344CB8AC3E}">
        <p14:creationId xmlns:p14="http://schemas.microsoft.com/office/powerpoint/2010/main" val="2864910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E9C225-FBFB-446F-B81B-475655FA0421}" type="slidenum">
              <a:rPr lang="en-US" smtClean="0"/>
              <a:t>5</a:t>
            </a:fld>
            <a:endParaRPr lang="en-US" dirty="0"/>
          </a:p>
        </p:txBody>
      </p:sp>
    </p:spTree>
    <p:extLst>
      <p:ext uri="{BB962C8B-B14F-4D97-AF65-F5344CB8AC3E}">
        <p14:creationId xmlns:p14="http://schemas.microsoft.com/office/powerpoint/2010/main" val="7151367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E9C225-FBFB-446F-B81B-475655FA0421}" type="slidenum">
              <a:rPr lang="en-US" smtClean="0"/>
              <a:t>6</a:t>
            </a:fld>
            <a:endParaRPr lang="en-US" dirty="0"/>
          </a:p>
        </p:txBody>
      </p:sp>
    </p:spTree>
    <p:extLst>
      <p:ext uri="{BB962C8B-B14F-4D97-AF65-F5344CB8AC3E}">
        <p14:creationId xmlns:p14="http://schemas.microsoft.com/office/powerpoint/2010/main" val="7151367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E9C225-FBFB-446F-B81B-475655FA0421}" type="slidenum">
              <a:rPr lang="en-US" smtClean="0"/>
              <a:t>7</a:t>
            </a:fld>
            <a:endParaRPr lang="en-US" dirty="0"/>
          </a:p>
        </p:txBody>
      </p:sp>
    </p:spTree>
    <p:extLst>
      <p:ext uri="{BB962C8B-B14F-4D97-AF65-F5344CB8AC3E}">
        <p14:creationId xmlns:p14="http://schemas.microsoft.com/office/powerpoint/2010/main" val="640729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E9C225-FBFB-446F-B81B-475655FA0421}" type="slidenum">
              <a:rPr lang="en-US" smtClean="0"/>
              <a:t>8</a:t>
            </a:fld>
            <a:endParaRPr lang="en-US" dirty="0"/>
          </a:p>
        </p:txBody>
      </p:sp>
    </p:spTree>
    <p:extLst>
      <p:ext uri="{BB962C8B-B14F-4D97-AF65-F5344CB8AC3E}">
        <p14:creationId xmlns:p14="http://schemas.microsoft.com/office/powerpoint/2010/main" val="7151367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E9C225-FBFB-446F-B81B-475655FA0421}" type="slidenum">
              <a:rPr lang="en-US" smtClean="0"/>
              <a:t>9</a:t>
            </a:fld>
            <a:endParaRPr lang="en-US" dirty="0"/>
          </a:p>
        </p:txBody>
      </p:sp>
    </p:spTree>
    <p:extLst>
      <p:ext uri="{BB962C8B-B14F-4D97-AF65-F5344CB8AC3E}">
        <p14:creationId xmlns:p14="http://schemas.microsoft.com/office/powerpoint/2010/main" val="3849625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121436-3082-4EE8-89DB-0D5CB03CDF3C}" type="datetimeFigureOut">
              <a:rPr lang="en-US" smtClean="0"/>
              <a:t>9/26/2017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8E76C6-0F40-4EA9-912A-8B0B16DD22E8}" type="slidenum">
              <a:rPr lang="en-US" smtClean="0"/>
              <a:t>‹#›</a:t>
            </a:fld>
            <a:endParaRPr lang="en-US" dirty="0"/>
          </a:p>
        </p:txBody>
      </p:sp>
    </p:spTree>
    <p:extLst>
      <p:ext uri="{BB962C8B-B14F-4D97-AF65-F5344CB8AC3E}">
        <p14:creationId xmlns:p14="http://schemas.microsoft.com/office/powerpoint/2010/main" val="1868810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121436-3082-4EE8-89DB-0D5CB03CDF3C}" type="datetimeFigureOut">
              <a:rPr lang="en-US" smtClean="0"/>
              <a:t>9/26/2017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8E76C6-0F40-4EA9-912A-8B0B16DD22E8}" type="slidenum">
              <a:rPr lang="en-US" smtClean="0"/>
              <a:t>‹#›</a:t>
            </a:fld>
            <a:endParaRPr lang="en-US" dirty="0"/>
          </a:p>
        </p:txBody>
      </p:sp>
    </p:spTree>
    <p:extLst>
      <p:ext uri="{BB962C8B-B14F-4D97-AF65-F5344CB8AC3E}">
        <p14:creationId xmlns:p14="http://schemas.microsoft.com/office/powerpoint/2010/main" val="3451923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121436-3082-4EE8-89DB-0D5CB03CDF3C}" type="datetimeFigureOut">
              <a:rPr lang="en-US" smtClean="0"/>
              <a:t>9/26/2017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8E76C6-0F40-4EA9-912A-8B0B16DD22E8}" type="slidenum">
              <a:rPr lang="en-US" smtClean="0"/>
              <a:t>‹#›</a:t>
            </a:fld>
            <a:endParaRPr lang="en-US" dirty="0"/>
          </a:p>
        </p:txBody>
      </p:sp>
    </p:spTree>
    <p:extLst>
      <p:ext uri="{BB962C8B-B14F-4D97-AF65-F5344CB8AC3E}">
        <p14:creationId xmlns:p14="http://schemas.microsoft.com/office/powerpoint/2010/main" val="143065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121436-3082-4EE8-89DB-0D5CB03CDF3C}" type="datetimeFigureOut">
              <a:rPr lang="en-US" smtClean="0"/>
              <a:t>9/26/2017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8E76C6-0F40-4EA9-912A-8B0B16DD22E8}" type="slidenum">
              <a:rPr lang="en-US" smtClean="0"/>
              <a:t>‹#›</a:t>
            </a:fld>
            <a:endParaRPr lang="en-US" dirty="0"/>
          </a:p>
        </p:txBody>
      </p:sp>
    </p:spTree>
    <p:extLst>
      <p:ext uri="{BB962C8B-B14F-4D97-AF65-F5344CB8AC3E}">
        <p14:creationId xmlns:p14="http://schemas.microsoft.com/office/powerpoint/2010/main" val="3680999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121436-3082-4EE8-89DB-0D5CB03CDF3C}" type="datetimeFigureOut">
              <a:rPr lang="en-US" smtClean="0"/>
              <a:t>9/26/2017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8E76C6-0F40-4EA9-912A-8B0B16DD22E8}" type="slidenum">
              <a:rPr lang="en-US" smtClean="0"/>
              <a:t>‹#›</a:t>
            </a:fld>
            <a:endParaRPr lang="en-US" dirty="0"/>
          </a:p>
        </p:txBody>
      </p:sp>
    </p:spTree>
    <p:extLst>
      <p:ext uri="{BB962C8B-B14F-4D97-AF65-F5344CB8AC3E}">
        <p14:creationId xmlns:p14="http://schemas.microsoft.com/office/powerpoint/2010/main" val="20769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121436-3082-4EE8-89DB-0D5CB03CDF3C}" type="datetimeFigureOut">
              <a:rPr lang="en-US" smtClean="0"/>
              <a:t>9/26/2017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8E76C6-0F40-4EA9-912A-8B0B16DD22E8}" type="slidenum">
              <a:rPr lang="en-US" smtClean="0"/>
              <a:t>‹#›</a:t>
            </a:fld>
            <a:endParaRPr lang="en-US" dirty="0"/>
          </a:p>
        </p:txBody>
      </p:sp>
    </p:spTree>
    <p:extLst>
      <p:ext uri="{BB962C8B-B14F-4D97-AF65-F5344CB8AC3E}">
        <p14:creationId xmlns:p14="http://schemas.microsoft.com/office/powerpoint/2010/main" val="3658220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121436-3082-4EE8-89DB-0D5CB03CDF3C}" type="datetimeFigureOut">
              <a:rPr lang="en-US" smtClean="0"/>
              <a:t>9/26/2017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78E76C6-0F40-4EA9-912A-8B0B16DD22E8}" type="slidenum">
              <a:rPr lang="en-US" smtClean="0"/>
              <a:t>‹#›</a:t>
            </a:fld>
            <a:endParaRPr lang="en-US" dirty="0"/>
          </a:p>
        </p:txBody>
      </p:sp>
    </p:spTree>
    <p:extLst>
      <p:ext uri="{BB962C8B-B14F-4D97-AF65-F5344CB8AC3E}">
        <p14:creationId xmlns:p14="http://schemas.microsoft.com/office/powerpoint/2010/main" val="328193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121436-3082-4EE8-89DB-0D5CB03CDF3C}" type="datetimeFigureOut">
              <a:rPr lang="en-US" smtClean="0"/>
              <a:t>9/26/2017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78E76C6-0F40-4EA9-912A-8B0B16DD22E8}" type="slidenum">
              <a:rPr lang="en-US" smtClean="0"/>
              <a:t>‹#›</a:t>
            </a:fld>
            <a:endParaRPr lang="en-US" dirty="0"/>
          </a:p>
        </p:txBody>
      </p:sp>
    </p:spTree>
    <p:extLst>
      <p:ext uri="{BB962C8B-B14F-4D97-AF65-F5344CB8AC3E}">
        <p14:creationId xmlns:p14="http://schemas.microsoft.com/office/powerpoint/2010/main" val="3263344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121436-3082-4EE8-89DB-0D5CB03CDF3C}" type="datetimeFigureOut">
              <a:rPr lang="en-US" smtClean="0"/>
              <a:t>9/26/2017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78E76C6-0F40-4EA9-912A-8B0B16DD22E8}" type="slidenum">
              <a:rPr lang="en-US" smtClean="0"/>
              <a:t>‹#›</a:t>
            </a:fld>
            <a:endParaRPr lang="en-US" dirty="0"/>
          </a:p>
        </p:txBody>
      </p:sp>
    </p:spTree>
    <p:extLst>
      <p:ext uri="{BB962C8B-B14F-4D97-AF65-F5344CB8AC3E}">
        <p14:creationId xmlns:p14="http://schemas.microsoft.com/office/powerpoint/2010/main" val="177564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121436-3082-4EE8-89DB-0D5CB03CDF3C}" type="datetimeFigureOut">
              <a:rPr lang="en-US" smtClean="0"/>
              <a:t>9/26/2017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8E76C6-0F40-4EA9-912A-8B0B16DD22E8}" type="slidenum">
              <a:rPr lang="en-US" smtClean="0"/>
              <a:t>‹#›</a:t>
            </a:fld>
            <a:endParaRPr lang="en-US" dirty="0"/>
          </a:p>
        </p:txBody>
      </p:sp>
    </p:spTree>
    <p:extLst>
      <p:ext uri="{BB962C8B-B14F-4D97-AF65-F5344CB8AC3E}">
        <p14:creationId xmlns:p14="http://schemas.microsoft.com/office/powerpoint/2010/main" val="1392328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121436-3082-4EE8-89DB-0D5CB03CDF3C}" type="datetimeFigureOut">
              <a:rPr lang="en-US" smtClean="0"/>
              <a:t>9/26/2017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8E76C6-0F40-4EA9-912A-8B0B16DD22E8}" type="slidenum">
              <a:rPr lang="en-US" smtClean="0"/>
              <a:t>‹#›</a:t>
            </a:fld>
            <a:endParaRPr lang="en-US" dirty="0"/>
          </a:p>
        </p:txBody>
      </p:sp>
    </p:spTree>
    <p:extLst>
      <p:ext uri="{BB962C8B-B14F-4D97-AF65-F5344CB8AC3E}">
        <p14:creationId xmlns:p14="http://schemas.microsoft.com/office/powerpoint/2010/main" val="3380229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121436-3082-4EE8-89DB-0D5CB03CDF3C}" type="datetimeFigureOut">
              <a:rPr lang="en-US" smtClean="0"/>
              <a:t>9/26/2017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8E76C6-0F40-4EA9-912A-8B0B16DD22E8}" type="slidenum">
              <a:rPr lang="en-US" smtClean="0"/>
              <a:t>‹#›</a:t>
            </a:fld>
            <a:endParaRPr lang="en-US" dirty="0"/>
          </a:p>
        </p:txBody>
      </p:sp>
    </p:spTree>
    <p:extLst>
      <p:ext uri="{BB962C8B-B14F-4D97-AF65-F5344CB8AC3E}">
        <p14:creationId xmlns:p14="http://schemas.microsoft.com/office/powerpoint/2010/main" val="4117071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2.gif"/><Relationship Id="rId4" Type="http://schemas.openxmlformats.org/officeDocument/2006/relationships/hyperlink" Target="http://ncahlc.org/"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3.wmf"/></Relationships>
</file>

<file path=ppt/slides/_rels/slide1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1.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2.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3.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2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21.gif"/></Relationships>
</file>

<file path=ppt/slides/_rels/slide2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22.gif"/></Relationships>
</file>

<file path=ppt/slides/_rels/slide2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okcu.qualtrics.com/jfe/form/SV_2iekczdEPGeeTnT"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2.gif"/><Relationship Id="rId4" Type="http://schemas.openxmlformats.org/officeDocument/2006/relationships/hyperlink" Target="https://az1.qualtrics.com/jfe/preview/SV_2iekczdEPGeeTnT?Q_CHL=preview"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2762250"/>
          </a:xfrm>
        </p:spPr>
        <p:txBody>
          <a:bodyPr>
            <a:normAutofit/>
          </a:bodyPr>
          <a:lstStyle/>
          <a:p>
            <a:r>
              <a:rPr lang="en-US" b="1" u="sng" dirty="0" smtClean="0"/>
              <a:t>Training for Readers</a:t>
            </a:r>
            <a:r>
              <a:rPr lang="en-US" dirty="0" smtClean="0"/>
              <a:t/>
            </a:r>
            <a:br>
              <a:rPr lang="en-US" dirty="0" smtClean="0"/>
            </a:br>
            <a:r>
              <a:rPr lang="en-US" dirty="0" smtClean="0"/>
              <a:t>Assessment of Student Learning Academic Program Reports</a:t>
            </a:r>
            <a:endParaRPr lang="en-US" dirty="0"/>
          </a:p>
        </p:txBody>
      </p:sp>
      <p:sp>
        <p:nvSpPr>
          <p:cNvPr id="3" name="Subtitle 2"/>
          <p:cNvSpPr>
            <a:spLocks noGrp="1"/>
          </p:cNvSpPr>
          <p:nvPr>
            <p:ph type="subTitle" idx="1"/>
          </p:nvPr>
        </p:nvSpPr>
        <p:spPr>
          <a:xfrm>
            <a:off x="1371600" y="3886200"/>
            <a:ext cx="6400800" cy="2590800"/>
          </a:xfrm>
        </p:spPr>
        <p:txBody>
          <a:bodyPr>
            <a:normAutofit fontScale="77500" lnSpcReduction="20000"/>
          </a:bodyPr>
          <a:lstStyle/>
          <a:p>
            <a:endParaRPr lang="en-US" dirty="0" smtClean="0"/>
          </a:p>
          <a:p>
            <a:endParaRPr lang="en-US" dirty="0"/>
          </a:p>
          <a:p>
            <a:endParaRPr lang="en-US" dirty="0" smtClean="0"/>
          </a:p>
          <a:p>
            <a:endParaRPr lang="en-US" dirty="0"/>
          </a:p>
          <a:p>
            <a:r>
              <a:rPr lang="en-US" dirty="0" smtClean="0"/>
              <a:t>Jo Lynn Autry Digranes</a:t>
            </a:r>
          </a:p>
          <a:p>
            <a:r>
              <a:rPr lang="en-US" dirty="0" smtClean="0"/>
              <a:t>Coordinator for Assessment</a:t>
            </a:r>
          </a:p>
          <a:p>
            <a:r>
              <a:rPr lang="en-US" sz="2300" dirty="0" smtClean="0"/>
              <a:t>Updated 10/2017</a:t>
            </a:r>
            <a:endParaRPr lang="en-US" sz="23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657600"/>
            <a:ext cx="5970396" cy="147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84299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533400" y="304800"/>
            <a:ext cx="8229600" cy="1143000"/>
          </a:xfrm>
          <a:solidFill>
            <a:srgbClr val="004B87"/>
          </a:solidFill>
        </p:spPr>
        <p:txBody>
          <a:bodyPr/>
          <a:lstStyle/>
          <a:p>
            <a:pPr eaLnBrk="1" hangingPunct="1"/>
            <a:r>
              <a:rPr lang="en-US" altLang="en-US" sz="4800" dirty="0" smtClean="0">
                <a:solidFill>
                  <a:schemeClr val="bg1"/>
                </a:solidFill>
              </a:rPr>
              <a:t>The Process - During</a:t>
            </a:r>
            <a:endParaRPr lang="en-US" altLang="en-US" dirty="0" smtClean="0">
              <a:solidFill>
                <a:schemeClr val="bg1"/>
              </a:solidFill>
            </a:endParaRPr>
          </a:p>
        </p:txBody>
      </p:sp>
      <p:sp>
        <p:nvSpPr>
          <p:cNvPr id="8195" name="Content Placeholder 2"/>
          <p:cNvSpPr>
            <a:spLocks noGrp="1"/>
          </p:cNvSpPr>
          <p:nvPr>
            <p:ph idx="1"/>
          </p:nvPr>
        </p:nvSpPr>
        <p:spPr>
          <a:xfrm>
            <a:off x="533400" y="1828800"/>
            <a:ext cx="8229600" cy="4648200"/>
          </a:xfrm>
        </p:spPr>
        <p:txBody>
          <a:bodyPr>
            <a:normAutofit fontScale="85000" lnSpcReduction="10000"/>
          </a:bodyPr>
          <a:lstStyle/>
          <a:p>
            <a:r>
              <a:rPr lang="en-US" altLang="en-US" dirty="0" smtClean="0"/>
              <a:t>Criteria:  Student Learning Outcome - What specific, measureable outcome do you want to achieve?</a:t>
            </a:r>
          </a:p>
          <a:p>
            <a:pPr lvl="1"/>
            <a:r>
              <a:rPr lang="en-US" altLang="en-US" dirty="0" smtClean="0"/>
              <a:t>Look for verbs like these:</a:t>
            </a:r>
          </a:p>
          <a:p>
            <a:pPr lvl="2"/>
            <a:r>
              <a:rPr lang="en-US" altLang="en-US" dirty="0" smtClean="0"/>
              <a:t>Define</a:t>
            </a:r>
          </a:p>
          <a:p>
            <a:pPr lvl="2"/>
            <a:r>
              <a:rPr lang="en-US" altLang="en-US" dirty="0" smtClean="0"/>
              <a:t>Classify</a:t>
            </a:r>
          </a:p>
          <a:p>
            <a:pPr lvl="2"/>
            <a:r>
              <a:rPr lang="en-US" altLang="en-US" dirty="0" smtClean="0"/>
              <a:t>Describe</a:t>
            </a:r>
          </a:p>
          <a:p>
            <a:pPr lvl="2"/>
            <a:r>
              <a:rPr lang="en-US" altLang="en-US" dirty="0" smtClean="0"/>
              <a:t>Demonstrate</a:t>
            </a:r>
          </a:p>
          <a:p>
            <a:pPr lvl="2"/>
            <a:r>
              <a:rPr lang="en-US" altLang="en-US" dirty="0" smtClean="0"/>
              <a:t>Interpret</a:t>
            </a:r>
          </a:p>
          <a:p>
            <a:pPr lvl="2"/>
            <a:r>
              <a:rPr lang="en-US" altLang="en-US" dirty="0" smtClean="0"/>
              <a:t>Calculate</a:t>
            </a:r>
          </a:p>
          <a:p>
            <a:pPr lvl="2"/>
            <a:r>
              <a:rPr lang="en-US" altLang="en-US" dirty="0" smtClean="0"/>
              <a:t>Evaluate</a:t>
            </a:r>
          </a:p>
          <a:p>
            <a:pPr lvl="2"/>
            <a:r>
              <a:rPr lang="en-US" altLang="en-US" dirty="0" smtClean="0"/>
              <a:t>Synthesize</a:t>
            </a:r>
          </a:p>
          <a:p>
            <a:pPr lvl="2"/>
            <a:r>
              <a:rPr lang="en-US" altLang="en-US" dirty="0" smtClean="0"/>
              <a:t>Critique</a:t>
            </a:r>
          </a:p>
          <a:p>
            <a:pPr lvl="2"/>
            <a:r>
              <a:rPr lang="en-US" altLang="en-US" dirty="0" smtClean="0"/>
              <a:t>Diagnose</a:t>
            </a:r>
            <a:endParaRPr lang="en-US" altLang="en-US" dirty="0"/>
          </a:p>
        </p:txBody>
      </p:sp>
      <p:pic>
        <p:nvPicPr>
          <p:cNvPr id="5122"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199" y="5800722"/>
            <a:ext cx="762001" cy="952501"/>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C:\Users\jadigranes\AppData\Local\Microsoft\Windows\Temporary Internet Files\Content.IE5\M0CK5ZTE\Id_prob[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26924" y="3505200"/>
            <a:ext cx="3404061"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5957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500" fill="hold"/>
                                        <p:tgtEl>
                                          <p:spTgt spid="81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19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195">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 calcmode="lin" valueType="num">
                                      <p:cBhvr>
                                        <p:cTn id="12" dur="500" fill="hold"/>
                                        <p:tgtEl>
                                          <p:spTgt spid="8195">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8195">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8195">
                                            <p:txEl>
                                              <p:pRg st="1" end="1"/>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 calcmode="lin" valueType="num">
                                      <p:cBhvr>
                                        <p:cTn id="17" dur="500" fill="hold"/>
                                        <p:tgtEl>
                                          <p:spTgt spid="8195">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8195">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8195">
                                            <p:txEl>
                                              <p:pRg st="2" end="2"/>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 calcmode="lin" valueType="num">
                                      <p:cBhvr>
                                        <p:cTn id="22" dur="500" fill="hold"/>
                                        <p:tgtEl>
                                          <p:spTgt spid="8195">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8195">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8195">
                                            <p:txEl>
                                              <p:pRg st="3" end="3"/>
                                            </p:txEl>
                                          </p:spTgt>
                                        </p:tgtEl>
                                      </p:cBhvr>
                                    </p:animEffect>
                                  </p:childTnLst>
                                </p:cTn>
                              </p:par>
                              <p:par>
                                <p:cTn id="25" presetID="53" presetClass="entr" presetSubtype="0" fill="hold" nodeType="with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anim calcmode="lin" valueType="num">
                                      <p:cBhvr>
                                        <p:cTn id="27" dur="500" fill="hold"/>
                                        <p:tgtEl>
                                          <p:spTgt spid="8195">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8195">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8195">
                                            <p:txEl>
                                              <p:pRg st="4" end="4"/>
                                            </p:txEl>
                                          </p:spTgt>
                                        </p:tgtEl>
                                      </p:cBhvr>
                                    </p:animEffect>
                                  </p:childTnLst>
                                </p:cTn>
                              </p:par>
                              <p:par>
                                <p:cTn id="30" presetID="53" presetClass="entr" presetSubtype="0" fill="hold" nodeType="withEffect">
                                  <p:stCondLst>
                                    <p:cond delay="0"/>
                                  </p:stCondLst>
                                  <p:childTnLst>
                                    <p:set>
                                      <p:cBhvr>
                                        <p:cTn id="31" dur="1" fill="hold">
                                          <p:stCondLst>
                                            <p:cond delay="0"/>
                                          </p:stCondLst>
                                        </p:cTn>
                                        <p:tgtEl>
                                          <p:spTgt spid="8195">
                                            <p:txEl>
                                              <p:pRg st="5" end="5"/>
                                            </p:txEl>
                                          </p:spTgt>
                                        </p:tgtEl>
                                        <p:attrNameLst>
                                          <p:attrName>style.visibility</p:attrName>
                                        </p:attrNameLst>
                                      </p:cBhvr>
                                      <p:to>
                                        <p:strVal val="visible"/>
                                      </p:to>
                                    </p:set>
                                    <p:anim calcmode="lin" valueType="num">
                                      <p:cBhvr>
                                        <p:cTn id="32" dur="500" fill="hold"/>
                                        <p:tgtEl>
                                          <p:spTgt spid="8195">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8195">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8195">
                                            <p:txEl>
                                              <p:pRg st="5" end="5"/>
                                            </p:txEl>
                                          </p:spTgt>
                                        </p:tgtEl>
                                      </p:cBhvr>
                                    </p:animEffect>
                                  </p:childTnLst>
                                </p:cTn>
                              </p:par>
                              <p:par>
                                <p:cTn id="35" presetID="53" presetClass="entr" presetSubtype="0" fill="hold" nodeType="withEffect">
                                  <p:stCondLst>
                                    <p:cond delay="0"/>
                                  </p:stCondLst>
                                  <p:childTnLst>
                                    <p:set>
                                      <p:cBhvr>
                                        <p:cTn id="36" dur="1" fill="hold">
                                          <p:stCondLst>
                                            <p:cond delay="0"/>
                                          </p:stCondLst>
                                        </p:cTn>
                                        <p:tgtEl>
                                          <p:spTgt spid="8195">
                                            <p:txEl>
                                              <p:pRg st="6" end="6"/>
                                            </p:txEl>
                                          </p:spTgt>
                                        </p:tgtEl>
                                        <p:attrNameLst>
                                          <p:attrName>style.visibility</p:attrName>
                                        </p:attrNameLst>
                                      </p:cBhvr>
                                      <p:to>
                                        <p:strVal val="visible"/>
                                      </p:to>
                                    </p:set>
                                    <p:anim calcmode="lin" valueType="num">
                                      <p:cBhvr>
                                        <p:cTn id="37" dur="500" fill="hold"/>
                                        <p:tgtEl>
                                          <p:spTgt spid="8195">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8195">
                                            <p:txEl>
                                              <p:pRg st="6" end="6"/>
                                            </p:txEl>
                                          </p:spTgt>
                                        </p:tgtEl>
                                        <p:attrNameLst>
                                          <p:attrName>ppt_h</p:attrName>
                                        </p:attrNameLst>
                                      </p:cBhvr>
                                      <p:tavLst>
                                        <p:tav tm="0">
                                          <p:val>
                                            <p:fltVal val="0"/>
                                          </p:val>
                                        </p:tav>
                                        <p:tav tm="100000">
                                          <p:val>
                                            <p:strVal val="#ppt_h"/>
                                          </p:val>
                                        </p:tav>
                                      </p:tavLst>
                                    </p:anim>
                                    <p:animEffect transition="in" filter="fade">
                                      <p:cBhvr>
                                        <p:cTn id="39" dur="500"/>
                                        <p:tgtEl>
                                          <p:spTgt spid="8195">
                                            <p:txEl>
                                              <p:pRg st="6" end="6"/>
                                            </p:txEl>
                                          </p:spTgt>
                                        </p:tgtEl>
                                      </p:cBhvr>
                                    </p:animEffect>
                                  </p:childTnLst>
                                </p:cTn>
                              </p:par>
                              <p:par>
                                <p:cTn id="40" presetID="53" presetClass="entr" presetSubtype="0" fill="hold" nodeType="withEffect">
                                  <p:stCondLst>
                                    <p:cond delay="0"/>
                                  </p:stCondLst>
                                  <p:childTnLst>
                                    <p:set>
                                      <p:cBhvr>
                                        <p:cTn id="41" dur="1" fill="hold">
                                          <p:stCondLst>
                                            <p:cond delay="0"/>
                                          </p:stCondLst>
                                        </p:cTn>
                                        <p:tgtEl>
                                          <p:spTgt spid="8195">
                                            <p:txEl>
                                              <p:pRg st="7" end="7"/>
                                            </p:txEl>
                                          </p:spTgt>
                                        </p:tgtEl>
                                        <p:attrNameLst>
                                          <p:attrName>style.visibility</p:attrName>
                                        </p:attrNameLst>
                                      </p:cBhvr>
                                      <p:to>
                                        <p:strVal val="visible"/>
                                      </p:to>
                                    </p:set>
                                    <p:anim calcmode="lin" valueType="num">
                                      <p:cBhvr>
                                        <p:cTn id="42" dur="500" fill="hold"/>
                                        <p:tgtEl>
                                          <p:spTgt spid="8195">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8195">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8195">
                                            <p:txEl>
                                              <p:pRg st="7" end="7"/>
                                            </p:txEl>
                                          </p:spTgt>
                                        </p:tgtEl>
                                      </p:cBhvr>
                                    </p:animEffect>
                                  </p:childTnLst>
                                </p:cTn>
                              </p:par>
                              <p:par>
                                <p:cTn id="45" presetID="53" presetClass="entr" presetSubtype="0" fill="hold" nodeType="withEffect">
                                  <p:stCondLst>
                                    <p:cond delay="0"/>
                                  </p:stCondLst>
                                  <p:childTnLst>
                                    <p:set>
                                      <p:cBhvr>
                                        <p:cTn id="46" dur="1" fill="hold">
                                          <p:stCondLst>
                                            <p:cond delay="0"/>
                                          </p:stCondLst>
                                        </p:cTn>
                                        <p:tgtEl>
                                          <p:spTgt spid="8195">
                                            <p:txEl>
                                              <p:pRg st="8" end="8"/>
                                            </p:txEl>
                                          </p:spTgt>
                                        </p:tgtEl>
                                        <p:attrNameLst>
                                          <p:attrName>style.visibility</p:attrName>
                                        </p:attrNameLst>
                                      </p:cBhvr>
                                      <p:to>
                                        <p:strVal val="visible"/>
                                      </p:to>
                                    </p:set>
                                    <p:anim calcmode="lin" valueType="num">
                                      <p:cBhvr>
                                        <p:cTn id="47" dur="500" fill="hold"/>
                                        <p:tgtEl>
                                          <p:spTgt spid="8195">
                                            <p:txEl>
                                              <p:pRg st="8" end="8"/>
                                            </p:txEl>
                                          </p:spTgt>
                                        </p:tgtEl>
                                        <p:attrNameLst>
                                          <p:attrName>ppt_w</p:attrName>
                                        </p:attrNameLst>
                                      </p:cBhvr>
                                      <p:tavLst>
                                        <p:tav tm="0">
                                          <p:val>
                                            <p:fltVal val="0"/>
                                          </p:val>
                                        </p:tav>
                                        <p:tav tm="100000">
                                          <p:val>
                                            <p:strVal val="#ppt_w"/>
                                          </p:val>
                                        </p:tav>
                                      </p:tavLst>
                                    </p:anim>
                                    <p:anim calcmode="lin" valueType="num">
                                      <p:cBhvr>
                                        <p:cTn id="48" dur="500" fill="hold"/>
                                        <p:tgtEl>
                                          <p:spTgt spid="8195">
                                            <p:txEl>
                                              <p:pRg st="8" end="8"/>
                                            </p:txEl>
                                          </p:spTgt>
                                        </p:tgtEl>
                                        <p:attrNameLst>
                                          <p:attrName>ppt_h</p:attrName>
                                        </p:attrNameLst>
                                      </p:cBhvr>
                                      <p:tavLst>
                                        <p:tav tm="0">
                                          <p:val>
                                            <p:fltVal val="0"/>
                                          </p:val>
                                        </p:tav>
                                        <p:tav tm="100000">
                                          <p:val>
                                            <p:strVal val="#ppt_h"/>
                                          </p:val>
                                        </p:tav>
                                      </p:tavLst>
                                    </p:anim>
                                    <p:animEffect transition="in" filter="fade">
                                      <p:cBhvr>
                                        <p:cTn id="49" dur="500"/>
                                        <p:tgtEl>
                                          <p:spTgt spid="8195">
                                            <p:txEl>
                                              <p:pRg st="8" end="8"/>
                                            </p:txEl>
                                          </p:spTgt>
                                        </p:tgtEl>
                                      </p:cBhvr>
                                    </p:animEffect>
                                  </p:childTnLst>
                                </p:cTn>
                              </p:par>
                              <p:par>
                                <p:cTn id="50" presetID="53" presetClass="entr" presetSubtype="0" fill="hold" nodeType="withEffect">
                                  <p:stCondLst>
                                    <p:cond delay="0"/>
                                  </p:stCondLst>
                                  <p:childTnLst>
                                    <p:set>
                                      <p:cBhvr>
                                        <p:cTn id="51" dur="1" fill="hold">
                                          <p:stCondLst>
                                            <p:cond delay="0"/>
                                          </p:stCondLst>
                                        </p:cTn>
                                        <p:tgtEl>
                                          <p:spTgt spid="8195">
                                            <p:txEl>
                                              <p:pRg st="9" end="9"/>
                                            </p:txEl>
                                          </p:spTgt>
                                        </p:tgtEl>
                                        <p:attrNameLst>
                                          <p:attrName>style.visibility</p:attrName>
                                        </p:attrNameLst>
                                      </p:cBhvr>
                                      <p:to>
                                        <p:strVal val="visible"/>
                                      </p:to>
                                    </p:set>
                                    <p:anim calcmode="lin" valueType="num">
                                      <p:cBhvr>
                                        <p:cTn id="52" dur="500" fill="hold"/>
                                        <p:tgtEl>
                                          <p:spTgt spid="8195">
                                            <p:txEl>
                                              <p:pRg st="9" end="9"/>
                                            </p:txEl>
                                          </p:spTgt>
                                        </p:tgtEl>
                                        <p:attrNameLst>
                                          <p:attrName>ppt_w</p:attrName>
                                        </p:attrNameLst>
                                      </p:cBhvr>
                                      <p:tavLst>
                                        <p:tav tm="0">
                                          <p:val>
                                            <p:fltVal val="0"/>
                                          </p:val>
                                        </p:tav>
                                        <p:tav tm="100000">
                                          <p:val>
                                            <p:strVal val="#ppt_w"/>
                                          </p:val>
                                        </p:tav>
                                      </p:tavLst>
                                    </p:anim>
                                    <p:anim calcmode="lin" valueType="num">
                                      <p:cBhvr>
                                        <p:cTn id="53" dur="500" fill="hold"/>
                                        <p:tgtEl>
                                          <p:spTgt spid="8195">
                                            <p:txEl>
                                              <p:pRg st="9" end="9"/>
                                            </p:txEl>
                                          </p:spTgt>
                                        </p:tgtEl>
                                        <p:attrNameLst>
                                          <p:attrName>ppt_h</p:attrName>
                                        </p:attrNameLst>
                                      </p:cBhvr>
                                      <p:tavLst>
                                        <p:tav tm="0">
                                          <p:val>
                                            <p:fltVal val="0"/>
                                          </p:val>
                                        </p:tav>
                                        <p:tav tm="100000">
                                          <p:val>
                                            <p:strVal val="#ppt_h"/>
                                          </p:val>
                                        </p:tav>
                                      </p:tavLst>
                                    </p:anim>
                                    <p:animEffect transition="in" filter="fade">
                                      <p:cBhvr>
                                        <p:cTn id="54" dur="500"/>
                                        <p:tgtEl>
                                          <p:spTgt spid="8195">
                                            <p:txEl>
                                              <p:pRg st="9" end="9"/>
                                            </p:txEl>
                                          </p:spTgt>
                                        </p:tgtEl>
                                      </p:cBhvr>
                                    </p:animEffect>
                                  </p:childTnLst>
                                </p:cTn>
                              </p:par>
                              <p:par>
                                <p:cTn id="55" presetID="53" presetClass="entr" presetSubtype="0" fill="hold" nodeType="withEffect">
                                  <p:stCondLst>
                                    <p:cond delay="0"/>
                                  </p:stCondLst>
                                  <p:childTnLst>
                                    <p:set>
                                      <p:cBhvr>
                                        <p:cTn id="56" dur="1" fill="hold">
                                          <p:stCondLst>
                                            <p:cond delay="0"/>
                                          </p:stCondLst>
                                        </p:cTn>
                                        <p:tgtEl>
                                          <p:spTgt spid="8195">
                                            <p:txEl>
                                              <p:pRg st="10" end="10"/>
                                            </p:txEl>
                                          </p:spTgt>
                                        </p:tgtEl>
                                        <p:attrNameLst>
                                          <p:attrName>style.visibility</p:attrName>
                                        </p:attrNameLst>
                                      </p:cBhvr>
                                      <p:to>
                                        <p:strVal val="visible"/>
                                      </p:to>
                                    </p:set>
                                    <p:anim calcmode="lin" valueType="num">
                                      <p:cBhvr>
                                        <p:cTn id="57" dur="500" fill="hold"/>
                                        <p:tgtEl>
                                          <p:spTgt spid="8195">
                                            <p:txEl>
                                              <p:pRg st="10" end="10"/>
                                            </p:txEl>
                                          </p:spTgt>
                                        </p:tgtEl>
                                        <p:attrNameLst>
                                          <p:attrName>ppt_w</p:attrName>
                                        </p:attrNameLst>
                                      </p:cBhvr>
                                      <p:tavLst>
                                        <p:tav tm="0">
                                          <p:val>
                                            <p:fltVal val="0"/>
                                          </p:val>
                                        </p:tav>
                                        <p:tav tm="100000">
                                          <p:val>
                                            <p:strVal val="#ppt_w"/>
                                          </p:val>
                                        </p:tav>
                                      </p:tavLst>
                                    </p:anim>
                                    <p:anim calcmode="lin" valueType="num">
                                      <p:cBhvr>
                                        <p:cTn id="58" dur="500" fill="hold"/>
                                        <p:tgtEl>
                                          <p:spTgt spid="8195">
                                            <p:txEl>
                                              <p:pRg st="10" end="10"/>
                                            </p:txEl>
                                          </p:spTgt>
                                        </p:tgtEl>
                                        <p:attrNameLst>
                                          <p:attrName>ppt_h</p:attrName>
                                        </p:attrNameLst>
                                      </p:cBhvr>
                                      <p:tavLst>
                                        <p:tav tm="0">
                                          <p:val>
                                            <p:fltVal val="0"/>
                                          </p:val>
                                        </p:tav>
                                        <p:tav tm="100000">
                                          <p:val>
                                            <p:strVal val="#ppt_h"/>
                                          </p:val>
                                        </p:tav>
                                      </p:tavLst>
                                    </p:anim>
                                    <p:animEffect transition="in" filter="fade">
                                      <p:cBhvr>
                                        <p:cTn id="59" dur="500"/>
                                        <p:tgtEl>
                                          <p:spTgt spid="8195">
                                            <p:txEl>
                                              <p:pRg st="10" end="10"/>
                                            </p:txEl>
                                          </p:spTgt>
                                        </p:tgtEl>
                                      </p:cBhvr>
                                    </p:animEffect>
                                  </p:childTnLst>
                                </p:cTn>
                              </p:par>
                              <p:par>
                                <p:cTn id="60" presetID="53" presetClass="entr" presetSubtype="0" fill="hold" nodeType="withEffect">
                                  <p:stCondLst>
                                    <p:cond delay="0"/>
                                  </p:stCondLst>
                                  <p:childTnLst>
                                    <p:set>
                                      <p:cBhvr>
                                        <p:cTn id="61" dur="1" fill="hold">
                                          <p:stCondLst>
                                            <p:cond delay="0"/>
                                          </p:stCondLst>
                                        </p:cTn>
                                        <p:tgtEl>
                                          <p:spTgt spid="8195">
                                            <p:txEl>
                                              <p:pRg st="11" end="11"/>
                                            </p:txEl>
                                          </p:spTgt>
                                        </p:tgtEl>
                                        <p:attrNameLst>
                                          <p:attrName>style.visibility</p:attrName>
                                        </p:attrNameLst>
                                      </p:cBhvr>
                                      <p:to>
                                        <p:strVal val="visible"/>
                                      </p:to>
                                    </p:set>
                                    <p:anim calcmode="lin" valueType="num">
                                      <p:cBhvr>
                                        <p:cTn id="62" dur="500" fill="hold"/>
                                        <p:tgtEl>
                                          <p:spTgt spid="8195">
                                            <p:txEl>
                                              <p:pRg st="11" end="11"/>
                                            </p:txEl>
                                          </p:spTgt>
                                        </p:tgtEl>
                                        <p:attrNameLst>
                                          <p:attrName>ppt_w</p:attrName>
                                        </p:attrNameLst>
                                      </p:cBhvr>
                                      <p:tavLst>
                                        <p:tav tm="0">
                                          <p:val>
                                            <p:fltVal val="0"/>
                                          </p:val>
                                        </p:tav>
                                        <p:tav tm="100000">
                                          <p:val>
                                            <p:strVal val="#ppt_w"/>
                                          </p:val>
                                        </p:tav>
                                      </p:tavLst>
                                    </p:anim>
                                    <p:anim calcmode="lin" valueType="num">
                                      <p:cBhvr>
                                        <p:cTn id="63" dur="500" fill="hold"/>
                                        <p:tgtEl>
                                          <p:spTgt spid="8195">
                                            <p:txEl>
                                              <p:pRg st="11" end="11"/>
                                            </p:txEl>
                                          </p:spTgt>
                                        </p:tgtEl>
                                        <p:attrNameLst>
                                          <p:attrName>ppt_h</p:attrName>
                                        </p:attrNameLst>
                                      </p:cBhvr>
                                      <p:tavLst>
                                        <p:tav tm="0">
                                          <p:val>
                                            <p:fltVal val="0"/>
                                          </p:val>
                                        </p:tav>
                                        <p:tav tm="100000">
                                          <p:val>
                                            <p:strVal val="#ppt_h"/>
                                          </p:val>
                                        </p:tav>
                                      </p:tavLst>
                                    </p:anim>
                                    <p:animEffect transition="in" filter="fade">
                                      <p:cBhvr>
                                        <p:cTn id="64" dur="500"/>
                                        <p:tgtEl>
                                          <p:spTgt spid="819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533400" y="304800"/>
            <a:ext cx="8229600" cy="1143000"/>
          </a:xfrm>
          <a:solidFill>
            <a:srgbClr val="004B87"/>
          </a:solidFill>
        </p:spPr>
        <p:txBody>
          <a:bodyPr/>
          <a:lstStyle/>
          <a:p>
            <a:pPr eaLnBrk="1" hangingPunct="1"/>
            <a:r>
              <a:rPr lang="en-US" altLang="en-US" sz="4800" dirty="0" smtClean="0">
                <a:solidFill>
                  <a:schemeClr val="bg1"/>
                </a:solidFill>
              </a:rPr>
              <a:t>The Process - During</a:t>
            </a:r>
            <a:endParaRPr lang="en-US" altLang="en-US" dirty="0" smtClean="0">
              <a:solidFill>
                <a:schemeClr val="bg1"/>
              </a:solidFill>
            </a:endParaRPr>
          </a:p>
        </p:txBody>
      </p:sp>
      <p:sp>
        <p:nvSpPr>
          <p:cNvPr id="8195" name="Content Placeholder 2"/>
          <p:cNvSpPr>
            <a:spLocks noGrp="1"/>
          </p:cNvSpPr>
          <p:nvPr>
            <p:ph idx="1"/>
          </p:nvPr>
        </p:nvSpPr>
        <p:spPr>
          <a:xfrm>
            <a:off x="533400" y="1828800"/>
            <a:ext cx="8229600" cy="4648200"/>
          </a:xfrm>
        </p:spPr>
        <p:txBody>
          <a:bodyPr>
            <a:normAutofit fontScale="92500" lnSpcReduction="20000"/>
          </a:bodyPr>
          <a:lstStyle/>
          <a:p>
            <a:r>
              <a:rPr lang="en-US" altLang="en-US" dirty="0" smtClean="0"/>
              <a:t>Criteria:  How is the outcome measured?</a:t>
            </a:r>
          </a:p>
          <a:p>
            <a:pPr lvl="1"/>
            <a:r>
              <a:rPr lang="en-US" altLang="en-US" dirty="0" smtClean="0"/>
              <a:t>For academic assessment, direct measures must be included.  Examples include:</a:t>
            </a:r>
          </a:p>
          <a:p>
            <a:pPr lvl="2"/>
            <a:r>
              <a:rPr lang="en-US" altLang="en-US" dirty="0" smtClean="0"/>
              <a:t>Tests</a:t>
            </a:r>
          </a:p>
          <a:p>
            <a:pPr lvl="2"/>
            <a:r>
              <a:rPr lang="en-US" altLang="en-US" dirty="0" smtClean="0"/>
              <a:t>Essays/papers</a:t>
            </a:r>
          </a:p>
          <a:p>
            <a:pPr lvl="2"/>
            <a:r>
              <a:rPr lang="en-US" altLang="en-US" dirty="0" smtClean="0"/>
              <a:t>Performances</a:t>
            </a:r>
          </a:p>
          <a:p>
            <a:pPr lvl="2"/>
            <a:r>
              <a:rPr lang="en-US" altLang="en-US" dirty="0" smtClean="0"/>
              <a:t>Presentations/demonstrations</a:t>
            </a:r>
          </a:p>
          <a:p>
            <a:pPr lvl="2"/>
            <a:r>
              <a:rPr lang="en-US" altLang="en-US" dirty="0" smtClean="0"/>
              <a:t>Creative products</a:t>
            </a:r>
          </a:p>
          <a:p>
            <a:pPr lvl="2"/>
            <a:r>
              <a:rPr lang="en-US" altLang="en-US" dirty="0" smtClean="0"/>
              <a:t>Portfolios</a:t>
            </a:r>
          </a:p>
          <a:p>
            <a:pPr lvl="1"/>
            <a:r>
              <a:rPr lang="en-US" altLang="en-US" dirty="0" smtClean="0"/>
              <a:t>How are direct measures evaluated – rubrics, etc.?</a:t>
            </a:r>
          </a:p>
          <a:p>
            <a:pPr lvl="1"/>
            <a:r>
              <a:rPr lang="en-US" altLang="en-US" dirty="0" smtClean="0"/>
              <a:t>Indirect measures, such as surveys, may also be utilized.  </a:t>
            </a:r>
          </a:p>
          <a:p>
            <a:pPr lvl="2"/>
            <a:endParaRPr lang="en-US" altLang="en-US" dirty="0" smtClean="0"/>
          </a:p>
          <a:p>
            <a:pPr marL="457200" lvl="1" indent="0">
              <a:buNone/>
            </a:pPr>
            <a:endParaRPr lang="en-US" altLang="en-US" dirty="0"/>
          </a:p>
        </p:txBody>
      </p:sp>
      <p:pic>
        <p:nvPicPr>
          <p:cNvPr id="5122"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199" y="5800722"/>
            <a:ext cx="762001" cy="95250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378185" y="4419600"/>
            <a:ext cx="4691743" cy="400110"/>
          </a:xfrm>
          <a:prstGeom prst="rect">
            <a:avLst/>
          </a:prstGeom>
          <a:solidFill>
            <a:schemeClr val="accent1">
              <a:lumMod val="20000"/>
              <a:lumOff val="80000"/>
            </a:schemeClr>
          </a:solidFill>
        </p:spPr>
        <p:txBody>
          <a:bodyPr wrap="square" rtlCol="0">
            <a:spAutoFit/>
          </a:bodyPr>
          <a:lstStyle/>
          <a:p>
            <a:r>
              <a:rPr lang="en-US" sz="2000" b="1" dirty="0" smtClean="0"/>
              <a:t>Grades can be too subjective as a mea</a:t>
            </a:r>
            <a:r>
              <a:rPr lang="en-US" b="1" dirty="0" smtClean="0"/>
              <a:t>sure.  </a:t>
            </a:r>
            <a:endParaRPr lang="en-US" b="1" dirty="0"/>
          </a:p>
        </p:txBody>
      </p:sp>
      <p:pic>
        <p:nvPicPr>
          <p:cNvPr id="2050" name="Picture 2" descr="C:\Users\jadigranes\AppData\Local\Microsoft\Windows\Temporary Internet Files\Content.IE5\K3PEP1SZ\good-grades-report-card[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2708317"/>
            <a:ext cx="1515242" cy="1571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5044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500" fill="hold"/>
                                        <p:tgtEl>
                                          <p:spTgt spid="81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19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195">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 calcmode="lin" valueType="num">
                                      <p:cBhvr>
                                        <p:cTn id="12" dur="500" fill="hold"/>
                                        <p:tgtEl>
                                          <p:spTgt spid="8195">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8195">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8195">
                                            <p:txEl>
                                              <p:pRg st="1" end="1"/>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 calcmode="lin" valueType="num">
                                      <p:cBhvr>
                                        <p:cTn id="17" dur="500" fill="hold"/>
                                        <p:tgtEl>
                                          <p:spTgt spid="8195">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8195">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8195">
                                            <p:txEl>
                                              <p:pRg st="2" end="2"/>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 calcmode="lin" valueType="num">
                                      <p:cBhvr>
                                        <p:cTn id="22" dur="500" fill="hold"/>
                                        <p:tgtEl>
                                          <p:spTgt spid="8195">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8195">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8195">
                                            <p:txEl>
                                              <p:pRg st="3" end="3"/>
                                            </p:txEl>
                                          </p:spTgt>
                                        </p:tgtEl>
                                      </p:cBhvr>
                                    </p:animEffect>
                                  </p:childTnLst>
                                </p:cTn>
                              </p:par>
                              <p:par>
                                <p:cTn id="25" presetID="53" presetClass="entr" presetSubtype="0" fill="hold" nodeType="with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anim calcmode="lin" valueType="num">
                                      <p:cBhvr>
                                        <p:cTn id="27" dur="500" fill="hold"/>
                                        <p:tgtEl>
                                          <p:spTgt spid="8195">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8195">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8195">
                                            <p:txEl>
                                              <p:pRg st="4" end="4"/>
                                            </p:txEl>
                                          </p:spTgt>
                                        </p:tgtEl>
                                      </p:cBhvr>
                                    </p:animEffect>
                                  </p:childTnLst>
                                </p:cTn>
                              </p:par>
                              <p:par>
                                <p:cTn id="30" presetID="53" presetClass="entr" presetSubtype="0" fill="hold" nodeType="withEffect">
                                  <p:stCondLst>
                                    <p:cond delay="0"/>
                                  </p:stCondLst>
                                  <p:childTnLst>
                                    <p:set>
                                      <p:cBhvr>
                                        <p:cTn id="31" dur="1" fill="hold">
                                          <p:stCondLst>
                                            <p:cond delay="0"/>
                                          </p:stCondLst>
                                        </p:cTn>
                                        <p:tgtEl>
                                          <p:spTgt spid="8195">
                                            <p:txEl>
                                              <p:pRg st="5" end="5"/>
                                            </p:txEl>
                                          </p:spTgt>
                                        </p:tgtEl>
                                        <p:attrNameLst>
                                          <p:attrName>style.visibility</p:attrName>
                                        </p:attrNameLst>
                                      </p:cBhvr>
                                      <p:to>
                                        <p:strVal val="visible"/>
                                      </p:to>
                                    </p:set>
                                    <p:anim calcmode="lin" valueType="num">
                                      <p:cBhvr>
                                        <p:cTn id="32" dur="500" fill="hold"/>
                                        <p:tgtEl>
                                          <p:spTgt spid="8195">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8195">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8195">
                                            <p:txEl>
                                              <p:pRg st="5" end="5"/>
                                            </p:txEl>
                                          </p:spTgt>
                                        </p:tgtEl>
                                      </p:cBhvr>
                                    </p:animEffect>
                                  </p:childTnLst>
                                </p:cTn>
                              </p:par>
                              <p:par>
                                <p:cTn id="35" presetID="53" presetClass="entr" presetSubtype="0" fill="hold" nodeType="withEffect">
                                  <p:stCondLst>
                                    <p:cond delay="0"/>
                                  </p:stCondLst>
                                  <p:childTnLst>
                                    <p:set>
                                      <p:cBhvr>
                                        <p:cTn id="36" dur="1" fill="hold">
                                          <p:stCondLst>
                                            <p:cond delay="0"/>
                                          </p:stCondLst>
                                        </p:cTn>
                                        <p:tgtEl>
                                          <p:spTgt spid="8195">
                                            <p:txEl>
                                              <p:pRg st="6" end="6"/>
                                            </p:txEl>
                                          </p:spTgt>
                                        </p:tgtEl>
                                        <p:attrNameLst>
                                          <p:attrName>style.visibility</p:attrName>
                                        </p:attrNameLst>
                                      </p:cBhvr>
                                      <p:to>
                                        <p:strVal val="visible"/>
                                      </p:to>
                                    </p:set>
                                    <p:anim calcmode="lin" valueType="num">
                                      <p:cBhvr>
                                        <p:cTn id="37" dur="500" fill="hold"/>
                                        <p:tgtEl>
                                          <p:spTgt spid="8195">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8195">
                                            <p:txEl>
                                              <p:pRg st="6" end="6"/>
                                            </p:txEl>
                                          </p:spTgt>
                                        </p:tgtEl>
                                        <p:attrNameLst>
                                          <p:attrName>ppt_h</p:attrName>
                                        </p:attrNameLst>
                                      </p:cBhvr>
                                      <p:tavLst>
                                        <p:tav tm="0">
                                          <p:val>
                                            <p:fltVal val="0"/>
                                          </p:val>
                                        </p:tav>
                                        <p:tav tm="100000">
                                          <p:val>
                                            <p:strVal val="#ppt_h"/>
                                          </p:val>
                                        </p:tav>
                                      </p:tavLst>
                                    </p:anim>
                                    <p:animEffect transition="in" filter="fade">
                                      <p:cBhvr>
                                        <p:cTn id="39" dur="500"/>
                                        <p:tgtEl>
                                          <p:spTgt spid="8195">
                                            <p:txEl>
                                              <p:pRg st="6" end="6"/>
                                            </p:txEl>
                                          </p:spTgt>
                                        </p:tgtEl>
                                      </p:cBhvr>
                                    </p:animEffect>
                                  </p:childTnLst>
                                </p:cTn>
                              </p:par>
                              <p:par>
                                <p:cTn id="40" presetID="53" presetClass="entr" presetSubtype="0" fill="hold" nodeType="withEffect">
                                  <p:stCondLst>
                                    <p:cond delay="0"/>
                                  </p:stCondLst>
                                  <p:childTnLst>
                                    <p:set>
                                      <p:cBhvr>
                                        <p:cTn id="41" dur="1" fill="hold">
                                          <p:stCondLst>
                                            <p:cond delay="0"/>
                                          </p:stCondLst>
                                        </p:cTn>
                                        <p:tgtEl>
                                          <p:spTgt spid="8195">
                                            <p:txEl>
                                              <p:pRg st="7" end="7"/>
                                            </p:txEl>
                                          </p:spTgt>
                                        </p:tgtEl>
                                        <p:attrNameLst>
                                          <p:attrName>style.visibility</p:attrName>
                                        </p:attrNameLst>
                                      </p:cBhvr>
                                      <p:to>
                                        <p:strVal val="visible"/>
                                      </p:to>
                                    </p:set>
                                    <p:anim calcmode="lin" valueType="num">
                                      <p:cBhvr>
                                        <p:cTn id="42" dur="500" fill="hold"/>
                                        <p:tgtEl>
                                          <p:spTgt spid="8195">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8195">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8195">
                                            <p:txEl>
                                              <p:pRg st="7" end="7"/>
                                            </p:txEl>
                                          </p:spTgt>
                                        </p:tgtEl>
                                      </p:cBhvr>
                                    </p:animEffect>
                                  </p:childTnLst>
                                </p:cTn>
                              </p:par>
                              <p:par>
                                <p:cTn id="45" presetID="53" presetClass="entr" presetSubtype="0" fill="hold" nodeType="withEffect">
                                  <p:stCondLst>
                                    <p:cond delay="0"/>
                                  </p:stCondLst>
                                  <p:childTnLst>
                                    <p:set>
                                      <p:cBhvr>
                                        <p:cTn id="46" dur="1" fill="hold">
                                          <p:stCondLst>
                                            <p:cond delay="0"/>
                                          </p:stCondLst>
                                        </p:cTn>
                                        <p:tgtEl>
                                          <p:spTgt spid="8195">
                                            <p:txEl>
                                              <p:pRg st="8" end="8"/>
                                            </p:txEl>
                                          </p:spTgt>
                                        </p:tgtEl>
                                        <p:attrNameLst>
                                          <p:attrName>style.visibility</p:attrName>
                                        </p:attrNameLst>
                                      </p:cBhvr>
                                      <p:to>
                                        <p:strVal val="visible"/>
                                      </p:to>
                                    </p:set>
                                    <p:anim calcmode="lin" valueType="num">
                                      <p:cBhvr>
                                        <p:cTn id="47" dur="500" fill="hold"/>
                                        <p:tgtEl>
                                          <p:spTgt spid="8195">
                                            <p:txEl>
                                              <p:pRg st="8" end="8"/>
                                            </p:txEl>
                                          </p:spTgt>
                                        </p:tgtEl>
                                        <p:attrNameLst>
                                          <p:attrName>ppt_w</p:attrName>
                                        </p:attrNameLst>
                                      </p:cBhvr>
                                      <p:tavLst>
                                        <p:tav tm="0">
                                          <p:val>
                                            <p:fltVal val="0"/>
                                          </p:val>
                                        </p:tav>
                                        <p:tav tm="100000">
                                          <p:val>
                                            <p:strVal val="#ppt_w"/>
                                          </p:val>
                                        </p:tav>
                                      </p:tavLst>
                                    </p:anim>
                                    <p:anim calcmode="lin" valueType="num">
                                      <p:cBhvr>
                                        <p:cTn id="48" dur="500" fill="hold"/>
                                        <p:tgtEl>
                                          <p:spTgt spid="8195">
                                            <p:txEl>
                                              <p:pRg st="8" end="8"/>
                                            </p:txEl>
                                          </p:spTgt>
                                        </p:tgtEl>
                                        <p:attrNameLst>
                                          <p:attrName>ppt_h</p:attrName>
                                        </p:attrNameLst>
                                      </p:cBhvr>
                                      <p:tavLst>
                                        <p:tav tm="0">
                                          <p:val>
                                            <p:fltVal val="0"/>
                                          </p:val>
                                        </p:tav>
                                        <p:tav tm="100000">
                                          <p:val>
                                            <p:strVal val="#ppt_h"/>
                                          </p:val>
                                        </p:tav>
                                      </p:tavLst>
                                    </p:anim>
                                    <p:animEffect transition="in" filter="fade">
                                      <p:cBhvr>
                                        <p:cTn id="49" dur="500"/>
                                        <p:tgtEl>
                                          <p:spTgt spid="8195">
                                            <p:txEl>
                                              <p:pRg st="8" end="8"/>
                                            </p:txEl>
                                          </p:spTgt>
                                        </p:tgtEl>
                                      </p:cBhvr>
                                    </p:animEffect>
                                  </p:childTnLst>
                                </p:cTn>
                              </p:par>
                              <p:par>
                                <p:cTn id="50" presetID="53" presetClass="entr" presetSubtype="0" fill="hold" nodeType="withEffect">
                                  <p:stCondLst>
                                    <p:cond delay="0"/>
                                  </p:stCondLst>
                                  <p:childTnLst>
                                    <p:set>
                                      <p:cBhvr>
                                        <p:cTn id="51" dur="1" fill="hold">
                                          <p:stCondLst>
                                            <p:cond delay="0"/>
                                          </p:stCondLst>
                                        </p:cTn>
                                        <p:tgtEl>
                                          <p:spTgt spid="8195">
                                            <p:txEl>
                                              <p:pRg st="9" end="9"/>
                                            </p:txEl>
                                          </p:spTgt>
                                        </p:tgtEl>
                                        <p:attrNameLst>
                                          <p:attrName>style.visibility</p:attrName>
                                        </p:attrNameLst>
                                      </p:cBhvr>
                                      <p:to>
                                        <p:strVal val="visible"/>
                                      </p:to>
                                    </p:set>
                                    <p:anim calcmode="lin" valueType="num">
                                      <p:cBhvr>
                                        <p:cTn id="52" dur="500" fill="hold"/>
                                        <p:tgtEl>
                                          <p:spTgt spid="8195">
                                            <p:txEl>
                                              <p:pRg st="9" end="9"/>
                                            </p:txEl>
                                          </p:spTgt>
                                        </p:tgtEl>
                                        <p:attrNameLst>
                                          <p:attrName>ppt_w</p:attrName>
                                        </p:attrNameLst>
                                      </p:cBhvr>
                                      <p:tavLst>
                                        <p:tav tm="0">
                                          <p:val>
                                            <p:fltVal val="0"/>
                                          </p:val>
                                        </p:tav>
                                        <p:tav tm="100000">
                                          <p:val>
                                            <p:strVal val="#ppt_w"/>
                                          </p:val>
                                        </p:tav>
                                      </p:tavLst>
                                    </p:anim>
                                    <p:anim calcmode="lin" valueType="num">
                                      <p:cBhvr>
                                        <p:cTn id="53" dur="500" fill="hold"/>
                                        <p:tgtEl>
                                          <p:spTgt spid="8195">
                                            <p:txEl>
                                              <p:pRg st="9" end="9"/>
                                            </p:txEl>
                                          </p:spTgt>
                                        </p:tgtEl>
                                        <p:attrNameLst>
                                          <p:attrName>ppt_h</p:attrName>
                                        </p:attrNameLst>
                                      </p:cBhvr>
                                      <p:tavLst>
                                        <p:tav tm="0">
                                          <p:val>
                                            <p:fltVal val="0"/>
                                          </p:val>
                                        </p:tav>
                                        <p:tav tm="100000">
                                          <p:val>
                                            <p:strVal val="#ppt_h"/>
                                          </p:val>
                                        </p:tav>
                                      </p:tavLst>
                                    </p:anim>
                                    <p:animEffect transition="in" filter="fade">
                                      <p:cBhvr>
                                        <p:cTn id="54" dur="500"/>
                                        <p:tgtEl>
                                          <p:spTgt spid="819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533400" y="304800"/>
            <a:ext cx="8229600" cy="1143000"/>
          </a:xfrm>
          <a:solidFill>
            <a:srgbClr val="004B87"/>
          </a:solidFill>
        </p:spPr>
        <p:txBody>
          <a:bodyPr/>
          <a:lstStyle/>
          <a:p>
            <a:pPr eaLnBrk="1" hangingPunct="1"/>
            <a:r>
              <a:rPr lang="en-US" altLang="en-US" sz="4800" dirty="0" smtClean="0">
                <a:solidFill>
                  <a:schemeClr val="bg1"/>
                </a:solidFill>
              </a:rPr>
              <a:t>The Process - During</a:t>
            </a:r>
            <a:endParaRPr lang="en-US" altLang="en-US" dirty="0" smtClean="0">
              <a:solidFill>
                <a:schemeClr val="bg1"/>
              </a:solidFill>
            </a:endParaRPr>
          </a:p>
        </p:txBody>
      </p:sp>
      <p:sp>
        <p:nvSpPr>
          <p:cNvPr id="8195" name="Content Placeholder 2"/>
          <p:cNvSpPr>
            <a:spLocks noGrp="1"/>
          </p:cNvSpPr>
          <p:nvPr>
            <p:ph idx="1"/>
          </p:nvPr>
        </p:nvSpPr>
        <p:spPr>
          <a:xfrm>
            <a:off x="548827" y="1752600"/>
            <a:ext cx="8229600" cy="4648200"/>
          </a:xfrm>
        </p:spPr>
        <p:txBody>
          <a:bodyPr>
            <a:normAutofit lnSpcReduction="10000"/>
          </a:bodyPr>
          <a:lstStyle/>
          <a:p>
            <a:r>
              <a:rPr lang="en-US" altLang="en-US" dirty="0" smtClean="0"/>
              <a:t>Criteria:  Results/findings?</a:t>
            </a:r>
          </a:p>
          <a:p>
            <a:pPr lvl="1"/>
            <a:r>
              <a:rPr lang="en-US" altLang="en-US" dirty="0" smtClean="0"/>
              <a:t>Does the description provide sufficient data for further analysis?</a:t>
            </a:r>
          </a:p>
          <a:p>
            <a:pPr lvl="1"/>
            <a:r>
              <a:rPr lang="en-US" altLang="en-US" dirty="0" smtClean="0"/>
              <a:t>Does the program have expected goals for achievement? </a:t>
            </a:r>
            <a:r>
              <a:rPr lang="en-US" altLang="en-US" dirty="0"/>
              <a:t> </a:t>
            </a:r>
            <a:r>
              <a:rPr lang="en-US" altLang="en-US" dirty="0" smtClean="0"/>
              <a:t>An example is:   “Eighty (80) percent of the students will be rated, utilizing a rubric, at a level of 4 of a possible 5 on their performance or presentation. </a:t>
            </a:r>
          </a:p>
          <a:p>
            <a:pPr lvl="1"/>
            <a:r>
              <a:rPr lang="en-US" altLang="en-US" dirty="0" smtClean="0"/>
              <a:t>How many students are assessed?  All majors?  With a small number of majors, such as 2 or 3, results may be limited.</a:t>
            </a:r>
          </a:p>
          <a:p>
            <a:pPr lvl="2"/>
            <a:endParaRPr lang="en-US" altLang="en-US" dirty="0" smtClean="0"/>
          </a:p>
          <a:p>
            <a:pPr lvl="2"/>
            <a:endParaRPr lang="en-US" altLang="en-US" dirty="0" smtClean="0"/>
          </a:p>
          <a:p>
            <a:pPr marL="457200" lvl="1" indent="0">
              <a:buNone/>
            </a:pPr>
            <a:endParaRPr lang="en-US" altLang="en-US" dirty="0"/>
          </a:p>
        </p:txBody>
      </p:sp>
      <p:pic>
        <p:nvPicPr>
          <p:cNvPr id="5122"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199" y="5800722"/>
            <a:ext cx="762001" cy="952501"/>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C:\Users\jadigranes\AppData\Local\Microsoft\Windows\Temporary Internet Files\Content.IE5\DHMOJ8UA\goals[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78082" y="2667000"/>
            <a:ext cx="951599" cy="845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1635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500" fill="hold"/>
                                        <p:tgtEl>
                                          <p:spTgt spid="81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19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195">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 calcmode="lin" valueType="num">
                                      <p:cBhvr>
                                        <p:cTn id="12" dur="500" fill="hold"/>
                                        <p:tgtEl>
                                          <p:spTgt spid="8195">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8195">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8195">
                                            <p:txEl>
                                              <p:pRg st="1" end="1"/>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 calcmode="lin" valueType="num">
                                      <p:cBhvr>
                                        <p:cTn id="17" dur="500" fill="hold"/>
                                        <p:tgtEl>
                                          <p:spTgt spid="8195">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8195">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8195">
                                            <p:txEl>
                                              <p:pRg st="2" end="2"/>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 calcmode="lin" valueType="num">
                                      <p:cBhvr>
                                        <p:cTn id="22" dur="500" fill="hold"/>
                                        <p:tgtEl>
                                          <p:spTgt spid="8195">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8195">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533400" y="304800"/>
            <a:ext cx="8229600" cy="1143000"/>
          </a:xfrm>
          <a:solidFill>
            <a:srgbClr val="004B87"/>
          </a:solidFill>
        </p:spPr>
        <p:txBody>
          <a:bodyPr/>
          <a:lstStyle/>
          <a:p>
            <a:pPr eaLnBrk="1" hangingPunct="1"/>
            <a:r>
              <a:rPr lang="en-US" altLang="en-US" sz="4800" dirty="0" smtClean="0">
                <a:solidFill>
                  <a:schemeClr val="bg1"/>
                </a:solidFill>
              </a:rPr>
              <a:t>The Process - During</a:t>
            </a:r>
            <a:endParaRPr lang="en-US" altLang="en-US" dirty="0" smtClean="0">
              <a:solidFill>
                <a:schemeClr val="bg1"/>
              </a:solidFill>
            </a:endParaRPr>
          </a:p>
        </p:txBody>
      </p:sp>
      <p:sp>
        <p:nvSpPr>
          <p:cNvPr id="8195" name="Content Placeholder 2"/>
          <p:cNvSpPr>
            <a:spLocks noGrp="1"/>
          </p:cNvSpPr>
          <p:nvPr>
            <p:ph idx="1"/>
          </p:nvPr>
        </p:nvSpPr>
        <p:spPr>
          <a:xfrm>
            <a:off x="533400" y="1828800"/>
            <a:ext cx="8229600" cy="4648200"/>
          </a:xfrm>
        </p:spPr>
        <p:txBody>
          <a:bodyPr>
            <a:normAutofit fontScale="92500" lnSpcReduction="10000"/>
          </a:bodyPr>
          <a:lstStyle/>
          <a:p>
            <a:r>
              <a:rPr lang="en-US" altLang="en-US" dirty="0" smtClean="0"/>
              <a:t>Criteria:  Analysis of Results – How results compare to expected results?</a:t>
            </a:r>
          </a:p>
          <a:p>
            <a:pPr lvl="1"/>
            <a:r>
              <a:rPr lang="en-US" altLang="en-US" dirty="0" smtClean="0"/>
              <a:t>Does the program provide a logical interpretation of why/why weren’t the goals achieved?  The </a:t>
            </a:r>
            <a:r>
              <a:rPr lang="en-US" altLang="en-US" dirty="0"/>
              <a:t>report clearly identifies </a:t>
            </a:r>
            <a:r>
              <a:rPr lang="en-US" altLang="en-US" dirty="0" smtClean="0"/>
              <a:t>what </a:t>
            </a:r>
            <a:r>
              <a:rPr lang="en-US" altLang="en-US" dirty="0"/>
              <a:t>contributed to the actual results, such as a recent curriculum change that led to improved achievement or what may have impacted lack of achievement.</a:t>
            </a:r>
          </a:p>
          <a:p>
            <a:pPr lvl="2"/>
            <a:r>
              <a:rPr lang="en-US" altLang="en-US" dirty="0"/>
              <a:t>Did 50% of the students achieve the expected criteria as opposed to an expected 80%?  If so, there were likely issues with curriculum or instruction that should be identified in the results/findings.</a:t>
            </a:r>
          </a:p>
          <a:p>
            <a:pPr lvl="1"/>
            <a:endParaRPr lang="en-US" altLang="en-US" dirty="0" smtClean="0"/>
          </a:p>
          <a:p>
            <a:pPr lvl="1"/>
            <a:endParaRPr lang="en-US" altLang="en-US" dirty="0" smtClean="0"/>
          </a:p>
          <a:p>
            <a:pPr marL="457200" lvl="1" indent="0">
              <a:buNone/>
            </a:pPr>
            <a:endParaRPr lang="en-US" altLang="en-US" dirty="0"/>
          </a:p>
        </p:txBody>
      </p:sp>
      <p:pic>
        <p:nvPicPr>
          <p:cNvPr id="5122"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199" y="5800722"/>
            <a:ext cx="762001" cy="952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1983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500" fill="hold"/>
                                        <p:tgtEl>
                                          <p:spTgt spid="81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19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195">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 calcmode="lin" valueType="num">
                                      <p:cBhvr>
                                        <p:cTn id="12" dur="500" fill="hold"/>
                                        <p:tgtEl>
                                          <p:spTgt spid="8195">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8195">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8195">
                                            <p:txEl>
                                              <p:pRg st="1" end="1"/>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 calcmode="lin" valueType="num">
                                      <p:cBhvr>
                                        <p:cTn id="17" dur="500" fill="hold"/>
                                        <p:tgtEl>
                                          <p:spTgt spid="8195">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8195">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8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533400" y="304800"/>
            <a:ext cx="8229600" cy="1143000"/>
          </a:xfrm>
          <a:solidFill>
            <a:srgbClr val="004B87"/>
          </a:solidFill>
        </p:spPr>
        <p:txBody>
          <a:bodyPr/>
          <a:lstStyle/>
          <a:p>
            <a:pPr eaLnBrk="1" hangingPunct="1"/>
            <a:r>
              <a:rPr lang="en-US" altLang="en-US" sz="4800" dirty="0" smtClean="0">
                <a:solidFill>
                  <a:schemeClr val="bg1"/>
                </a:solidFill>
              </a:rPr>
              <a:t>The Process - During</a:t>
            </a:r>
            <a:endParaRPr lang="en-US" altLang="en-US" dirty="0" smtClean="0">
              <a:solidFill>
                <a:schemeClr val="bg1"/>
              </a:solidFill>
            </a:endParaRPr>
          </a:p>
        </p:txBody>
      </p:sp>
      <p:sp>
        <p:nvSpPr>
          <p:cNvPr id="8195" name="Content Placeholder 2"/>
          <p:cNvSpPr>
            <a:spLocks noGrp="1"/>
          </p:cNvSpPr>
          <p:nvPr>
            <p:ph idx="1"/>
          </p:nvPr>
        </p:nvSpPr>
        <p:spPr>
          <a:xfrm>
            <a:off x="532493" y="1752600"/>
            <a:ext cx="8229600" cy="4648200"/>
          </a:xfrm>
        </p:spPr>
        <p:txBody>
          <a:bodyPr>
            <a:normAutofit fontScale="92500" lnSpcReduction="10000"/>
          </a:bodyPr>
          <a:lstStyle/>
          <a:p>
            <a:r>
              <a:rPr lang="en-US" altLang="en-US" dirty="0" smtClean="0"/>
              <a:t>Criteria:  Action Plan</a:t>
            </a:r>
            <a:r>
              <a:rPr lang="en-US" altLang="en-US" dirty="0"/>
              <a:t> </a:t>
            </a:r>
            <a:r>
              <a:rPr lang="en-US" altLang="en-US" dirty="0" smtClean="0"/>
              <a:t>– What changes will be made to improve the program in light of these findings? </a:t>
            </a:r>
          </a:p>
          <a:p>
            <a:pPr lvl="1"/>
            <a:r>
              <a:rPr lang="en-US" altLang="en-US" dirty="0" smtClean="0"/>
              <a:t>Is the action plan based upon the analysis?</a:t>
            </a:r>
          </a:p>
          <a:p>
            <a:pPr lvl="1"/>
            <a:r>
              <a:rPr lang="en-US" altLang="en-US" dirty="0" smtClean="0"/>
              <a:t>Does the action plan appear appropriate to address any issues in curriculum, instruction, or support resources identified during the analysis?</a:t>
            </a:r>
          </a:p>
          <a:p>
            <a:pPr lvl="1"/>
            <a:r>
              <a:rPr lang="en-US" altLang="en-US" dirty="0" smtClean="0"/>
              <a:t>Is the action plan described in sufficient detail so that it can be implemented? </a:t>
            </a:r>
          </a:p>
          <a:p>
            <a:pPr lvl="1"/>
            <a:r>
              <a:rPr lang="en-US" altLang="en-US" dirty="0" smtClean="0"/>
              <a:t>Is the proposed time frame for implementation realistic?</a:t>
            </a:r>
          </a:p>
          <a:p>
            <a:pPr lvl="2"/>
            <a:endParaRPr lang="en-US" altLang="en-US" dirty="0" smtClean="0"/>
          </a:p>
          <a:p>
            <a:pPr marL="457200" lvl="1" indent="0">
              <a:buNone/>
            </a:pPr>
            <a:endParaRPr lang="en-US" altLang="en-US" dirty="0"/>
          </a:p>
        </p:txBody>
      </p:sp>
      <p:pic>
        <p:nvPicPr>
          <p:cNvPr id="5122"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800722"/>
            <a:ext cx="762001" cy="952501"/>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C:\Users\jadigranes\AppData\Local\Microsoft\Windows\Temporary Internet Files\Content.IE5\DHMOJ8UA\Plan_Do_Check_Act[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5735118"/>
            <a:ext cx="989693" cy="1018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8473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500" fill="hold"/>
                                        <p:tgtEl>
                                          <p:spTgt spid="81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19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195">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 calcmode="lin" valueType="num">
                                      <p:cBhvr>
                                        <p:cTn id="12" dur="500" fill="hold"/>
                                        <p:tgtEl>
                                          <p:spTgt spid="8195">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8195">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8195">
                                            <p:txEl>
                                              <p:pRg st="1" end="1"/>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 calcmode="lin" valueType="num">
                                      <p:cBhvr>
                                        <p:cTn id="17" dur="500" fill="hold"/>
                                        <p:tgtEl>
                                          <p:spTgt spid="8195">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8195">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8195">
                                            <p:txEl>
                                              <p:pRg st="2" end="2"/>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 calcmode="lin" valueType="num">
                                      <p:cBhvr>
                                        <p:cTn id="22" dur="500" fill="hold"/>
                                        <p:tgtEl>
                                          <p:spTgt spid="8195">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8195">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8195">
                                            <p:txEl>
                                              <p:pRg st="3" end="3"/>
                                            </p:txEl>
                                          </p:spTgt>
                                        </p:tgtEl>
                                      </p:cBhvr>
                                    </p:animEffect>
                                  </p:childTnLst>
                                </p:cTn>
                              </p:par>
                              <p:par>
                                <p:cTn id="25" presetID="53" presetClass="entr" presetSubtype="0" fill="hold" nodeType="with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anim calcmode="lin" valueType="num">
                                      <p:cBhvr>
                                        <p:cTn id="27" dur="500" fill="hold"/>
                                        <p:tgtEl>
                                          <p:spTgt spid="8195">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8195">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81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533400" y="304800"/>
            <a:ext cx="8229600" cy="1143000"/>
          </a:xfrm>
          <a:solidFill>
            <a:srgbClr val="004B87"/>
          </a:solidFill>
        </p:spPr>
        <p:txBody>
          <a:bodyPr/>
          <a:lstStyle/>
          <a:p>
            <a:pPr eaLnBrk="1" hangingPunct="1"/>
            <a:r>
              <a:rPr lang="en-US" altLang="en-US" sz="4800" dirty="0" smtClean="0">
                <a:solidFill>
                  <a:schemeClr val="bg1"/>
                </a:solidFill>
              </a:rPr>
              <a:t>The Process - After</a:t>
            </a:r>
            <a:endParaRPr lang="en-US" altLang="en-US" dirty="0" smtClean="0">
              <a:solidFill>
                <a:schemeClr val="bg1"/>
              </a:solidFill>
            </a:endParaRPr>
          </a:p>
        </p:txBody>
      </p:sp>
      <p:sp>
        <p:nvSpPr>
          <p:cNvPr id="8195" name="Content Placeholder 2"/>
          <p:cNvSpPr>
            <a:spLocks noGrp="1"/>
          </p:cNvSpPr>
          <p:nvPr>
            <p:ph idx="1"/>
          </p:nvPr>
        </p:nvSpPr>
        <p:spPr>
          <a:xfrm>
            <a:off x="457200" y="1828800"/>
            <a:ext cx="8229600" cy="4648200"/>
          </a:xfrm>
        </p:spPr>
        <p:txBody>
          <a:bodyPr>
            <a:normAutofit/>
          </a:bodyPr>
          <a:lstStyle/>
          <a:p>
            <a:r>
              <a:rPr lang="en-US" altLang="en-US" sz="2400" dirty="0" smtClean="0"/>
              <a:t>PDF versions of Reader reports (with no reader names) will be e-mailed to the appropriate dean.</a:t>
            </a:r>
          </a:p>
          <a:p>
            <a:r>
              <a:rPr lang="en-US" altLang="en-US" sz="2400" dirty="0" smtClean="0"/>
              <a:t>A comprehensive report will be developed through Qualtrics.  The report will display the average scores for the eight (08) numerically scored criteria and the question on graduate success.  Below is an example from the 2014-2015 report of one criterion’s average score.  </a:t>
            </a:r>
          </a:p>
          <a:p>
            <a:pPr marL="0" indent="0">
              <a:buNone/>
            </a:pPr>
            <a:endParaRPr lang="en-US" altLang="en-US" sz="2400" dirty="0" smtClean="0"/>
          </a:p>
          <a:p>
            <a:pPr marL="0" indent="0">
              <a:buNone/>
            </a:pPr>
            <a:r>
              <a:rPr lang="en-US" sz="1600" b="1" dirty="0" smtClean="0"/>
              <a:t>Criterion </a:t>
            </a:r>
            <a:r>
              <a:rPr lang="en-US" sz="1600" b="1" dirty="0"/>
              <a:t>1. The program has clearly defined, measurable student learning outcomes that focus on knowledge, skills, behaviors, or values. </a:t>
            </a:r>
            <a:endParaRPr lang="en-US" altLang="en-US" sz="1600" b="1" dirty="0" smtClean="0"/>
          </a:p>
          <a:p>
            <a:endParaRPr lang="en-US" alt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778410773"/>
              </p:ext>
            </p:extLst>
          </p:nvPr>
        </p:nvGraphicFramePr>
        <p:xfrm>
          <a:off x="533400" y="5562600"/>
          <a:ext cx="8001000" cy="883920"/>
        </p:xfrm>
        <a:graphic>
          <a:graphicData uri="http://schemas.openxmlformats.org/drawingml/2006/table">
            <a:tbl>
              <a:tblPr firstRow="1" firstCol="1" bandRow="1">
                <a:tableStyleId>{5C22544A-7EE6-4342-B048-85BDC9FD1C3A}</a:tableStyleId>
              </a:tblPr>
              <a:tblGrid>
                <a:gridCol w="1175657">
                  <a:extLst>
                    <a:ext uri="{9D8B030D-6E8A-4147-A177-3AD203B41FA5}">
                      <a16:colId xmlns:a16="http://schemas.microsoft.com/office/drawing/2014/main" val="20000"/>
                    </a:ext>
                  </a:extLst>
                </a:gridCol>
                <a:gridCol w="1175657">
                  <a:extLst>
                    <a:ext uri="{9D8B030D-6E8A-4147-A177-3AD203B41FA5}">
                      <a16:colId xmlns:a16="http://schemas.microsoft.com/office/drawing/2014/main" val="20001"/>
                    </a:ext>
                  </a:extLst>
                </a:gridCol>
                <a:gridCol w="1077686">
                  <a:extLst>
                    <a:ext uri="{9D8B030D-6E8A-4147-A177-3AD203B41FA5}">
                      <a16:colId xmlns:a16="http://schemas.microsoft.com/office/drawing/2014/main" val="20002"/>
                    </a:ext>
                  </a:extLst>
                </a:gridCol>
                <a:gridCol w="1273628">
                  <a:extLst>
                    <a:ext uri="{9D8B030D-6E8A-4147-A177-3AD203B41FA5}">
                      <a16:colId xmlns:a16="http://schemas.microsoft.com/office/drawing/2014/main" val="20003"/>
                    </a:ext>
                  </a:extLst>
                </a:gridCol>
                <a:gridCol w="1175657">
                  <a:extLst>
                    <a:ext uri="{9D8B030D-6E8A-4147-A177-3AD203B41FA5}">
                      <a16:colId xmlns:a16="http://schemas.microsoft.com/office/drawing/2014/main" val="20004"/>
                    </a:ext>
                  </a:extLst>
                </a:gridCol>
                <a:gridCol w="1175657">
                  <a:extLst>
                    <a:ext uri="{9D8B030D-6E8A-4147-A177-3AD203B41FA5}">
                      <a16:colId xmlns:a16="http://schemas.microsoft.com/office/drawing/2014/main" val="20005"/>
                    </a:ext>
                  </a:extLst>
                </a:gridCol>
                <a:gridCol w="947058">
                  <a:extLst>
                    <a:ext uri="{9D8B030D-6E8A-4147-A177-3AD203B41FA5}">
                      <a16:colId xmlns:a16="http://schemas.microsoft.com/office/drawing/2014/main" val="20006"/>
                    </a:ext>
                  </a:extLst>
                </a:gridCol>
              </a:tblGrid>
              <a:tr h="153797">
                <a:tc>
                  <a:txBody>
                    <a:bodyPr/>
                    <a:lstStyle/>
                    <a:p>
                      <a:pPr marL="0" marR="0" algn="ctr">
                        <a:lnSpc>
                          <a:spcPct val="115000"/>
                        </a:lnSpc>
                        <a:spcBef>
                          <a:spcPts val="0"/>
                        </a:spcBef>
                        <a:spcAft>
                          <a:spcPts val="0"/>
                        </a:spcAft>
                      </a:pPr>
                      <a:r>
                        <a:rPr lang="en-US" sz="900" dirty="0">
                          <a:effectLst/>
                        </a:rPr>
                        <a:t>#</a:t>
                      </a:r>
                      <a:endParaRPr lang="en-US" sz="11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900" dirty="0">
                          <a:effectLst/>
                        </a:rPr>
                        <a:t>Question</a:t>
                      </a:r>
                      <a:endParaRPr lang="en-US" sz="11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900" dirty="0">
                          <a:effectLst/>
                        </a:rPr>
                        <a:t>Excellent</a:t>
                      </a:r>
                      <a:endParaRPr lang="en-US" sz="11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900" dirty="0">
                          <a:effectLst/>
                        </a:rPr>
                        <a:t>Acceptable</a:t>
                      </a:r>
                      <a:endParaRPr lang="en-US" sz="11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900" dirty="0">
                          <a:effectLst/>
                        </a:rPr>
                        <a:t>Needs Improvement or Clarification</a:t>
                      </a:r>
                      <a:endParaRPr lang="en-US" sz="11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900" dirty="0">
                          <a:effectLst/>
                        </a:rPr>
                        <a:t>Total Responses</a:t>
                      </a:r>
                      <a:endParaRPr lang="en-US" sz="11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900" dirty="0">
                          <a:effectLst/>
                        </a:rPr>
                        <a:t>Mean</a:t>
                      </a:r>
                      <a:endParaRPr lang="en-US" sz="1100" dirty="0">
                        <a:effectLst/>
                        <a:latin typeface="Calibri"/>
                        <a:ea typeface="Calibri"/>
                        <a:cs typeface="Times New Roman"/>
                      </a:endParaRPr>
                    </a:p>
                  </a:txBody>
                  <a:tcPr marL="0" marR="0" marT="0" marB="0" anchor="ctr"/>
                </a:tc>
                <a:extLst>
                  <a:ext uri="{0D108BD9-81ED-4DB2-BD59-A6C34878D82A}">
                    <a16:rowId xmlns:a16="http://schemas.microsoft.com/office/drawing/2014/main" val="10000"/>
                  </a:ext>
                </a:extLst>
              </a:tr>
              <a:tr h="0">
                <a:tc>
                  <a:txBody>
                    <a:bodyPr/>
                    <a:lstStyle/>
                    <a:p>
                      <a:pPr marL="0" marR="0" algn="ctr">
                        <a:lnSpc>
                          <a:spcPct val="115000"/>
                        </a:lnSpc>
                        <a:spcBef>
                          <a:spcPts val="0"/>
                        </a:spcBef>
                        <a:spcAft>
                          <a:spcPts val="0"/>
                        </a:spcAft>
                      </a:pPr>
                      <a:r>
                        <a:rPr lang="en-US" sz="900" dirty="0">
                          <a:effectLst/>
                        </a:rPr>
                        <a:t>1</a:t>
                      </a:r>
                      <a:endParaRPr lang="en-US" sz="1100" dirty="0">
                        <a:effectLst/>
                        <a:latin typeface="Calibri"/>
                        <a:ea typeface="Calibri"/>
                        <a:cs typeface="Times New Roman"/>
                      </a:endParaRPr>
                    </a:p>
                  </a:txBody>
                  <a:tcPr marL="47625" marR="47625" marT="47625" marB="47625" anchor="ctr"/>
                </a:tc>
                <a:tc>
                  <a:txBody>
                    <a:bodyPr/>
                    <a:lstStyle/>
                    <a:p>
                      <a:pPr marL="0" marR="0" algn="ctr">
                        <a:lnSpc>
                          <a:spcPct val="115000"/>
                        </a:lnSpc>
                        <a:spcBef>
                          <a:spcPts val="0"/>
                        </a:spcBef>
                        <a:spcAft>
                          <a:spcPts val="0"/>
                        </a:spcAft>
                      </a:pPr>
                      <a:r>
                        <a:rPr lang="en-US" sz="900" dirty="0">
                          <a:effectLst/>
                        </a:rPr>
                        <a:t>How well does this program meet this criteria?</a:t>
                      </a:r>
                      <a:endParaRPr lang="en-US" sz="1100" dirty="0">
                        <a:effectLst/>
                        <a:latin typeface="Calibri"/>
                        <a:ea typeface="Calibri"/>
                        <a:cs typeface="Times New Roman"/>
                      </a:endParaRPr>
                    </a:p>
                  </a:txBody>
                  <a:tcPr marL="47625" marR="47625" marT="47625" marB="47625" anchor="ctr"/>
                </a:tc>
                <a:tc>
                  <a:txBody>
                    <a:bodyPr/>
                    <a:lstStyle/>
                    <a:p>
                      <a:pPr marL="0" marR="0" algn="ctr">
                        <a:lnSpc>
                          <a:spcPct val="115000"/>
                        </a:lnSpc>
                        <a:spcBef>
                          <a:spcPts val="0"/>
                        </a:spcBef>
                        <a:spcAft>
                          <a:spcPts val="0"/>
                        </a:spcAft>
                      </a:pPr>
                      <a:r>
                        <a:rPr lang="en-US" sz="900" dirty="0">
                          <a:effectLst/>
                        </a:rPr>
                        <a:t>26</a:t>
                      </a:r>
                      <a:endParaRPr lang="en-US" sz="1100" dirty="0">
                        <a:effectLst/>
                        <a:latin typeface="Calibri"/>
                        <a:ea typeface="Calibri"/>
                        <a:cs typeface="Times New Roman"/>
                      </a:endParaRPr>
                    </a:p>
                  </a:txBody>
                  <a:tcPr marL="47625" marR="47625" marT="47625" marB="47625" anchor="ctr"/>
                </a:tc>
                <a:tc>
                  <a:txBody>
                    <a:bodyPr/>
                    <a:lstStyle/>
                    <a:p>
                      <a:pPr marL="0" marR="0" algn="ctr">
                        <a:lnSpc>
                          <a:spcPct val="115000"/>
                        </a:lnSpc>
                        <a:spcBef>
                          <a:spcPts val="0"/>
                        </a:spcBef>
                        <a:spcAft>
                          <a:spcPts val="0"/>
                        </a:spcAft>
                      </a:pPr>
                      <a:r>
                        <a:rPr lang="en-US" sz="900" dirty="0">
                          <a:effectLst/>
                        </a:rPr>
                        <a:t>22</a:t>
                      </a:r>
                      <a:endParaRPr lang="en-US" sz="1100" dirty="0">
                        <a:effectLst/>
                        <a:latin typeface="Calibri"/>
                        <a:ea typeface="Calibri"/>
                        <a:cs typeface="Times New Roman"/>
                      </a:endParaRPr>
                    </a:p>
                  </a:txBody>
                  <a:tcPr marL="47625" marR="47625" marT="47625" marB="47625" anchor="ctr"/>
                </a:tc>
                <a:tc>
                  <a:txBody>
                    <a:bodyPr/>
                    <a:lstStyle/>
                    <a:p>
                      <a:pPr marL="0" marR="0" algn="ctr">
                        <a:lnSpc>
                          <a:spcPct val="115000"/>
                        </a:lnSpc>
                        <a:spcBef>
                          <a:spcPts val="0"/>
                        </a:spcBef>
                        <a:spcAft>
                          <a:spcPts val="0"/>
                        </a:spcAft>
                      </a:pPr>
                      <a:r>
                        <a:rPr lang="en-US" sz="900" dirty="0">
                          <a:effectLst/>
                        </a:rPr>
                        <a:t>7</a:t>
                      </a:r>
                      <a:endParaRPr lang="en-US" sz="1100" dirty="0">
                        <a:effectLst/>
                        <a:latin typeface="Calibri"/>
                        <a:ea typeface="Calibri"/>
                        <a:cs typeface="Times New Roman"/>
                      </a:endParaRPr>
                    </a:p>
                  </a:txBody>
                  <a:tcPr marL="47625" marR="47625" marT="47625" marB="47625" anchor="ctr"/>
                </a:tc>
                <a:tc>
                  <a:txBody>
                    <a:bodyPr/>
                    <a:lstStyle/>
                    <a:p>
                      <a:pPr marL="0" marR="0" algn="ctr">
                        <a:lnSpc>
                          <a:spcPct val="115000"/>
                        </a:lnSpc>
                        <a:spcBef>
                          <a:spcPts val="0"/>
                        </a:spcBef>
                        <a:spcAft>
                          <a:spcPts val="0"/>
                        </a:spcAft>
                      </a:pPr>
                      <a:r>
                        <a:rPr lang="en-US" sz="900" dirty="0">
                          <a:effectLst/>
                        </a:rPr>
                        <a:t>55</a:t>
                      </a:r>
                      <a:endParaRPr lang="en-US" sz="1100" dirty="0">
                        <a:effectLst/>
                        <a:latin typeface="Calibri"/>
                        <a:ea typeface="Calibri"/>
                        <a:cs typeface="Times New Roman"/>
                      </a:endParaRPr>
                    </a:p>
                  </a:txBody>
                  <a:tcPr marL="47625" marR="47625" marT="47625" marB="47625" anchor="ctr"/>
                </a:tc>
                <a:tc>
                  <a:txBody>
                    <a:bodyPr/>
                    <a:lstStyle/>
                    <a:p>
                      <a:pPr marL="0" marR="0" algn="ctr">
                        <a:lnSpc>
                          <a:spcPct val="115000"/>
                        </a:lnSpc>
                        <a:spcBef>
                          <a:spcPts val="0"/>
                        </a:spcBef>
                        <a:spcAft>
                          <a:spcPts val="0"/>
                        </a:spcAft>
                      </a:pPr>
                      <a:r>
                        <a:rPr lang="en-US" sz="900" dirty="0">
                          <a:effectLst/>
                        </a:rPr>
                        <a:t>2.35</a:t>
                      </a:r>
                      <a:endParaRPr lang="en-US" sz="1100" dirty="0">
                        <a:effectLst/>
                        <a:latin typeface="Calibri"/>
                        <a:ea typeface="Calibri"/>
                        <a:cs typeface="Times New Roman"/>
                      </a:endParaRPr>
                    </a:p>
                  </a:txBody>
                  <a:tcPr marL="47625" marR="47625" marT="47625" marB="47625"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699538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500" fill="hold"/>
                                        <p:tgtEl>
                                          <p:spTgt spid="81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19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195">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 calcmode="lin" valueType="num">
                                      <p:cBhvr>
                                        <p:cTn id="12" dur="500" fill="hold"/>
                                        <p:tgtEl>
                                          <p:spTgt spid="8195">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8195">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8195">
                                            <p:txEl>
                                              <p:pRg st="1" end="1"/>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8195">
                                            <p:txEl>
                                              <p:pRg st="3" end="3"/>
                                            </p:txEl>
                                          </p:spTgt>
                                        </p:tgtEl>
                                        <p:attrNameLst>
                                          <p:attrName>style.visibility</p:attrName>
                                        </p:attrNameLst>
                                      </p:cBhvr>
                                      <p:to>
                                        <p:strVal val="visible"/>
                                      </p:to>
                                    </p:set>
                                    <p:anim calcmode="lin" valueType="num">
                                      <p:cBhvr>
                                        <p:cTn id="17" dur="500" fill="hold"/>
                                        <p:tgtEl>
                                          <p:spTgt spid="8195">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8195">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normAutofit fontScale="90000"/>
          </a:bodyPr>
          <a:lstStyle/>
          <a:p>
            <a:r>
              <a:rPr lang="en-US" dirty="0" smtClean="0">
                <a:solidFill>
                  <a:schemeClr val="bg1"/>
                </a:solidFill>
              </a:rPr>
              <a:t>HLC Statement on Student Learning, Assessment, and Accreditation</a:t>
            </a:r>
            <a:endParaRPr lang="en-US" dirty="0">
              <a:solidFill>
                <a:schemeClr val="bg1"/>
              </a:solidFill>
            </a:endParaRPr>
          </a:p>
        </p:txBody>
      </p:sp>
      <p:sp>
        <p:nvSpPr>
          <p:cNvPr id="3" name="Content Placeholder 2"/>
          <p:cNvSpPr>
            <a:spLocks noGrp="1"/>
          </p:cNvSpPr>
          <p:nvPr>
            <p:ph idx="1"/>
          </p:nvPr>
        </p:nvSpPr>
        <p:spPr/>
        <p:txBody>
          <a:bodyPr>
            <a:normAutofit fontScale="62500" lnSpcReduction="20000"/>
          </a:bodyPr>
          <a:lstStyle/>
          <a:p>
            <a:pPr marL="0" indent="0">
              <a:buNone/>
            </a:pPr>
            <a:r>
              <a:rPr lang="en-US" b="1" dirty="0"/>
              <a:t>Fundamental Questions for Conversations on Student Learning</a:t>
            </a:r>
          </a:p>
          <a:p>
            <a:pPr marL="0" indent="0">
              <a:buNone/>
            </a:pPr>
            <a:r>
              <a:rPr lang="en-US" dirty="0"/>
              <a:t>Six fundamental questions serve as prompts for conversations about student learning and the role </a:t>
            </a:r>
            <a:r>
              <a:rPr lang="en-US" dirty="0" smtClean="0"/>
              <a:t>of assessment </a:t>
            </a:r>
            <a:r>
              <a:rPr lang="en-US" dirty="0"/>
              <a:t>in affirming and improving that learning</a:t>
            </a:r>
            <a:r>
              <a:rPr lang="en-US" dirty="0" smtClean="0"/>
              <a:t>:</a:t>
            </a:r>
          </a:p>
          <a:p>
            <a:pPr marL="0" indent="0">
              <a:buNone/>
            </a:pPr>
            <a:endParaRPr lang="en-US" sz="2200" dirty="0"/>
          </a:p>
          <a:p>
            <a:pPr marL="514350" indent="-514350">
              <a:buFont typeface="+mj-lt"/>
              <a:buAutoNum type="arabicPeriod"/>
            </a:pPr>
            <a:r>
              <a:rPr lang="en-US" dirty="0" smtClean="0"/>
              <a:t>How </a:t>
            </a:r>
            <a:r>
              <a:rPr lang="en-US" dirty="0"/>
              <a:t>are your stated student learning outcomes appropriate to your mission, </a:t>
            </a:r>
            <a:r>
              <a:rPr lang="en-US" dirty="0" smtClean="0"/>
              <a:t>programs, degrees</a:t>
            </a:r>
            <a:r>
              <a:rPr lang="en-US" dirty="0"/>
              <a:t>, and students?</a:t>
            </a:r>
          </a:p>
          <a:p>
            <a:pPr marL="514350" indent="-514350">
              <a:buFont typeface="+mj-lt"/>
              <a:buAutoNum type="arabicPeriod"/>
            </a:pPr>
            <a:r>
              <a:rPr lang="en-US" dirty="0" smtClean="0"/>
              <a:t>What </a:t>
            </a:r>
            <a:r>
              <a:rPr lang="en-US" dirty="0"/>
              <a:t>evidence do you have that students achieve your stated learning outcomes?</a:t>
            </a:r>
          </a:p>
          <a:p>
            <a:pPr marL="514350" indent="-514350">
              <a:buFont typeface="+mj-lt"/>
              <a:buAutoNum type="arabicPeriod"/>
            </a:pPr>
            <a:r>
              <a:rPr lang="en-US" dirty="0" smtClean="0"/>
              <a:t>In </a:t>
            </a:r>
            <a:r>
              <a:rPr lang="en-US" dirty="0"/>
              <a:t>what ways do you analyze and use evidence of student learning?</a:t>
            </a:r>
          </a:p>
          <a:p>
            <a:pPr marL="514350" indent="-514350">
              <a:buFont typeface="+mj-lt"/>
              <a:buAutoNum type="arabicPeriod"/>
            </a:pPr>
            <a:r>
              <a:rPr lang="en-US" dirty="0" smtClean="0"/>
              <a:t>How </a:t>
            </a:r>
            <a:r>
              <a:rPr lang="en-US" dirty="0"/>
              <a:t>do you ensure shared responsibility for student learning and for assessment </a:t>
            </a:r>
            <a:r>
              <a:rPr lang="en-US" dirty="0" smtClean="0"/>
              <a:t>of student </a:t>
            </a:r>
            <a:r>
              <a:rPr lang="en-US" dirty="0"/>
              <a:t>learning?</a:t>
            </a:r>
          </a:p>
          <a:p>
            <a:pPr marL="514350" indent="-514350">
              <a:buFont typeface="+mj-lt"/>
              <a:buAutoNum type="arabicPeriod"/>
            </a:pPr>
            <a:r>
              <a:rPr lang="en-US" dirty="0" smtClean="0"/>
              <a:t>How </a:t>
            </a:r>
            <a:r>
              <a:rPr lang="en-US" dirty="0"/>
              <a:t>do you evaluate and improve the effectiveness of your efforts to assess </a:t>
            </a:r>
            <a:r>
              <a:rPr lang="en-US" dirty="0" smtClean="0"/>
              <a:t>and improve </a:t>
            </a:r>
            <a:r>
              <a:rPr lang="en-US" dirty="0"/>
              <a:t>student learning?</a:t>
            </a:r>
          </a:p>
          <a:p>
            <a:pPr marL="514350" indent="-514350">
              <a:buFont typeface="+mj-lt"/>
              <a:buAutoNum type="arabicPeriod"/>
            </a:pPr>
            <a:r>
              <a:rPr lang="en-US" dirty="0" smtClean="0"/>
              <a:t>In </a:t>
            </a:r>
            <a:r>
              <a:rPr lang="en-US" dirty="0"/>
              <a:t>what ways do you inform the public and other stakeholders about what students </a:t>
            </a:r>
            <a:r>
              <a:rPr lang="en-US" dirty="0" smtClean="0"/>
              <a:t>are learning-</a:t>
            </a:r>
            <a:r>
              <a:rPr lang="en-US" dirty="0"/>
              <a:t>--and how well?</a:t>
            </a:r>
          </a:p>
        </p:txBody>
      </p:sp>
      <p:sp>
        <p:nvSpPr>
          <p:cNvPr id="4" name="TextBox 3"/>
          <p:cNvSpPr txBox="1"/>
          <p:nvPr/>
        </p:nvSpPr>
        <p:spPr>
          <a:xfrm>
            <a:off x="3124200" y="6019800"/>
            <a:ext cx="5562600" cy="830997"/>
          </a:xfrm>
          <a:prstGeom prst="rect">
            <a:avLst/>
          </a:prstGeom>
          <a:noFill/>
        </p:spPr>
        <p:txBody>
          <a:bodyPr wrap="square" rtlCol="0">
            <a:spAutoFit/>
          </a:bodyPr>
          <a:lstStyle/>
          <a:p>
            <a:r>
              <a:rPr lang="en-US" sz="1600" dirty="0" smtClean="0"/>
              <a:t>Higher Learning Commission.  (2007)  Statement on Student Learning, Assessment and Accreditation.  HLC </a:t>
            </a:r>
            <a:r>
              <a:rPr lang="en-US" sz="1600" dirty="0"/>
              <a:t>Website:  http://ncahlc.org/Information-for-Institutions/publications.html</a:t>
            </a:r>
          </a:p>
        </p:txBody>
      </p:sp>
      <p:pic>
        <p:nvPicPr>
          <p:cNvPr id="307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72" y="5809943"/>
            <a:ext cx="1328986" cy="10015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1" name="Picture 9" descr="Higher Learning Commission">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5575" y="-639763"/>
            <a:ext cx="4572000" cy="1333501"/>
          </a:xfrm>
          <a:prstGeom prst="rect">
            <a:avLst/>
          </a:prstGeom>
          <a:noFill/>
          <a:extLst>
            <a:ext uri="{909E8E84-426E-40DD-AFC4-6F175D3DCCD1}">
              <a14:hiddenFill xmlns:a14="http://schemas.microsoft.com/office/drawing/2010/main">
                <a:solidFill>
                  <a:srgbClr val="FFFFFF"/>
                </a:solidFill>
              </a14:hiddenFill>
            </a:ext>
          </a:extLst>
        </p:spPr>
      </p:pic>
      <p:pic>
        <p:nvPicPr>
          <p:cNvPr id="3083" name="Picture 11" descr="Higher Learning Commission">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975" y="-487363"/>
            <a:ext cx="4572000" cy="1333501"/>
          </a:xfrm>
          <a:prstGeom prst="rect">
            <a:avLst/>
          </a:prstGeom>
          <a:noFill/>
          <a:extLst>
            <a:ext uri="{909E8E84-426E-40DD-AFC4-6F175D3DCCD1}">
              <a14:hiddenFill xmlns:a14="http://schemas.microsoft.com/office/drawing/2010/main">
                <a:solidFill>
                  <a:srgbClr val="FFFFFF"/>
                </a:solidFill>
              </a14:hiddenFill>
            </a:ext>
          </a:extLst>
        </p:spPr>
      </p:pic>
      <p:pic>
        <p:nvPicPr>
          <p:cNvPr id="3085" name="Picture 13" descr="Higher Learning Commission">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375" y="-334963"/>
            <a:ext cx="4572000" cy="1333501"/>
          </a:xfrm>
          <a:prstGeom prst="rect">
            <a:avLst/>
          </a:prstGeom>
          <a:noFill/>
          <a:extLst>
            <a:ext uri="{909E8E84-426E-40DD-AFC4-6F175D3DCCD1}">
              <a14:hiddenFill xmlns:a14="http://schemas.microsoft.com/office/drawing/2010/main">
                <a:solidFill>
                  <a:srgbClr val="FFFFFF"/>
                </a:solidFill>
              </a14:hiddenFill>
            </a:ext>
          </a:extLst>
        </p:spPr>
      </p:pic>
      <p:pic>
        <p:nvPicPr>
          <p:cNvPr id="3087" name="Picture 15" descr="Higher Learning Commission">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66157" y="179387"/>
            <a:ext cx="4572000"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29471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lstStyle/>
          <a:p>
            <a:r>
              <a:rPr lang="en-US" dirty="0" smtClean="0">
                <a:solidFill>
                  <a:schemeClr val="bg1"/>
                </a:solidFill>
              </a:rPr>
              <a:t>HLC Fundamental Questions</a:t>
            </a:r>
            <a:endParaRPr lang="en-US" dirty="0">
              <a:solidFill>
                <a:schemeClr val="bg1"/>
              </a:solidFill>
            </a:endParaRPr>
          </a:p>
        </p:txBody>
      </p:sp>
      <p:sp>
        <p:nvSpPr>
          <p:cNvPr id="3" name="Content Placeholder 2"/>
          <p:cNvSpPr>
            <a:spLocks noGrp="1"/>
          </p:cNvSpPr>
          <p:nvPr>
            <p:ph idx="1"/>
          </p:nvPr>
        </p:nvSpPr>
        <p:spPr>
          <a:xfrm>
            <a:off x="914400" y="1752600"/>
            <a:ext cx="8229600" cy="4525963"/>
          </a:xfrm>
        </p:spPr>
        <p:txBody>
          <a:bodyPr>
            <a:normAutofit lnSpcReduction="10000"/>
          </a:bodyPr>
          <a:lstStyle/>
          <a:p>
            <a:r>
              <a:rPr lang="en-US" dirty="0" smtClean="0"/>
              <a:t>How are your stated student learning outcomes appropriate to your mission, programs, degrees, and students?</a:t>
            </a:r>
          </a:p>
          <a:p>
            <a:pPr lvl="1"/>
            <a:r>
              <a:rPr lang="en-US" dirty="0" smtClean="0"/>
              <a:t>OCU Mission Emphasis</a:t>
            </a:r>
          </a:p>
          <a:p>
            <a:pPr lvl="2"/>
            <a:r>
              <a:rPr lang="en-US" dirty="0" smtClean="0"/>
              <a:t>Scholarship</a:t>
            </a:r>
          </a:p>
          <a:p>
            <a:pPr lvl="2"/>
            <a:r>
              <a:rPr lang="en-US" dirty="0" smtClean="0"/>
              <a:t>Service</a:t>
            </a:r>
          </a:p>
          <a:p>
            <a:pPr lvl="2"/>
            <a:r>
              <a:rPr lang="en-US" dirty="0" smtClean="0"/>
              <a:t>Culturally rich community</a:t>
            </a:r>
          </a:p>
          <a:p>
            <a:pPr lvl="2"/>
            <a:r>
              <a:rPr lang="en-US" dirty="0" smtClean="0"/>
              <a:t>Moral and spiritual development</a:t>
            </a:r>
          </a:p>
          <a:p>
            <a:pPr lvl="2"/>
            <a:r>
              <a:rPr lang="en-US" dirty="0" smtClean="0"/>
              <a:t>Rigorous curriculum</a:t>
            </a:r>
          </a:p>
          <a:p>
            <a:pPr lvl="2"/>
            <a:r>
              <a:rPr lang="en-US" dirty="0" smtClean="0"/>
              <a:t>Effective leaders</a:t>
            </a:r>
          </a:p>
          <a:p>
            <a:endParaRPr lang="en-US" dirty="0"/>
          </a:p>
        </p:txBody>
      </p:sp>
      <p:pic>
        <p:nvPicPr>
          <p:cNvPr id="9218"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410200"/>
            <a:ext cx="952500" cy="1190625"/>
          </a:xfrm>
          <a:prstGeom prst="rect">
            <a:avLst/>
          </a:prstGeom>
          <a:noFill/>
          <a:extLst>
            <a:ext uri="{909E8E84-426E-40DD-AFC4-6F175D3DCCD1}">
              <a14:hiddenFill xmlns:a14="http://schemas.microsoft.com/office/drawing/2010/main">
                <a:solidFill>
                  <a:srgbClr val="FFFFFF"/>
                </a:solidFill>
              </a14:hiddenFill>
            </a:ext>
          </a:extLst>
        </p:spPr>
      </p:pic>
      <p:pic>
        <p:nvPicPr>
          <p:cNvPr id="9219" name="Picture 3" descr="C:\Users\jadigranes\AppData\Local\Microsoft\Windows\Temporary Internet Files\Content.IE5\MMKK53L1\MC90028645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81800" y="3505200"/>
            <a:ext cx="1900428" cy="2413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97349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lstStyle/>
          <a:p>
            <a:r>
              <a:rPr lang="en-US" dirty="0" smtClean="0">
                <a:solidFill>
                  <a:schemeClr val="bg1"/>
                </a:solidFill>
              </a:rPr>
              <a:t>HLC Fundamental Questions</a:t>
            </a:r>
            <a:endParaRPr lang="en-US" dirty="0">
              <a:solidFill>
                <a:schemeClr val="bg1"/>
              </a:solidFill>
            </a:endParaRPr>
          </a:p>
        </p:txBody>
      </p:sp>
      <p:sp>
        <p:nvSpPr>
          <p:cNvPr id="3" name="Content Placeholder 2"/>
          <p:cNvSpPr>
            <a:spLocks noGrp="1"/>
          </p:cNvSpPr>
          <p:nvPr>
            <p:ph idx="1"/>
          </p:nvPr>
        </p:nvSpPr>
        <p:spPr>
          <a:xfrm>
            <a:off x="457200" y="1828800"/>
            <a:ext cx="8229600" cy="4525963"/>
          </a:xfrm>
        </p:spPr>
        <p:txBody>
          <a:bodyPr/>
          <a:lstStyle/>
          <a:p>
            <a:r>
              <a:rPr lang="en-US" dirty="0" smtClean="0"/>
              <a:t>What evidence do you have that students achieve your stated learning outcomes?</a:t>
            </a:r>
          </a:p>
          <a:p>
            <a:pPr lvl="1"/>
            <a:r>
              <a:rPr lang="en-US" dirty="0" smtClean="0"/>
              <a:t>Stated learning outcomes should be measureable.</a:t>
            </a:r>
          </a:p>
          <a:p>
            <a:pPr lvl="1"/>
            <a:r>
              <a:rPr lang="en-US" dirty="0"/>
              <a:t>D</a:t>
            </a:r>
            <a:r>
              <a:rPr lang="en-US" dirty="0" smtClean="0"/>
              <a:t>ata can come from both direct and indirect measures, but always incorporate direct assessment.</a:t>
            </a:r>
          </a:p>
          <a:p>
            <a:pPr lvl="1"/>
            <a:endParaRPr lang="en-US" dirty="0" smtClean="0"/>
          </a:p>
          <a:p>
            <a:pPr marL="0" indent="0">
              <a:buNone/>
            </a:pPr>
            <a:endParaRPr lang="en-US" dirty="0"/>
          </a:p>
        </p:txBody>
      </p:sp>
      <p:pic>
        <p:nvPicPr>
          <p:cNvPr id="10242"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334000"/>
            <a:ext cx="952500" cy="1190625"/>
          </a:xfrm>
          <a:prstGeom prst="rect">
            <a:avLst/>
          </a:prstGeom>
          <a:noFill/>
          <a:extLst>
            <a:ext uri="{909E8E84-426E-40DD-AFC4-6F175D3DCCD1}">
              <a14:hiddenFill xmlns:a14="http://schemas.microsoft.com/office/drawing/2010/main">
                <a:solidFill>
                  <a:srgbClr val="FFFFFF"/>
                </a:solidFill>
              </a14:hiddenFill>
            </a:ext>
          </a:extLst>
        </p:spPr>
      </p:pic>
      <p:pic>
        <p:nvPicPr>
          <p:cNvPr id="10243" name="Picture 3" descr="C:\Users\jadigranes\AppData\Local\Microsoft\Windows\Temporary Internet Files\Content.IE5\G3LT4QH3\MC900441292[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1200" y="3657600"/>
            <a:ext cx="3145971" cy="31459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43998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lstStyle/>
          <a:p>
            <a:r>
              <a:rPr lang="en-US" dirty="0" smtClean="0">
                <a:solidFill>
                  <a:schemeClr val="bg1"/>
                </a:solidFill>
              </a:rPr>
              <a:t>Examples of Goal Levels</a:t>
            </a:r>
            <a:endParaRPr lang="en-US" dirty="0">
              <a:solidFill>
                <a:schemeClr val="bg1"/>
              </a:solidFill>
            </a:endParaRPr>
          </a:p>
        </p:txBody>
      </p:sp>
      <p:sp>
        <p:nvSpPr>
          <p:cNvPr id="3" name="Content Placeholder 2"/>
          <p:cNvSpPr>
            <a:spLocks noGrp="1"/>
          </p:cNvSpPr>
          <p:nvPr>
            <p:ph idx="1"/>
          </p:nvPr>
        </p:nvSpPr>
        <p:spPr>
          <a:xfrm>
            <a:off x="685800" y="1616868"/>
            <a:ext cx="8229600" cy="4525963"/>
          </a:xfrm>
        </p:spPr>
        <p:txBody>
          <a:bodyPr>
            <a:normAutofit fontScale="85000" lnSpcReduction="10000"/>
          </a:bodyPr>
          <a:lstStyle/>
          <a:p>
            <a:r>
              <a:rPr lang="en-US" i="1" dirty="0" smtClean="0"/>
              <a:t>Institutional:  </a:t>
            </a:r>
            <a:r>
              <a:rPr lang="en-US" dirty="0" smtClean="0"/>
              <a:t>Students will communicate effectively orally and in writing.</a:t>
            </a:r>
          </a:p>
          <a:p>
            <a:r>
              <a:rPr lang="en-US" i="1" dirty="0" smtClean="0"/>
              <a:t>General Education Curriculum:  </a:t>
            </a:r>
            <a:r>
              <a:rPr lang="en-US" dirty="0" smtClean="0"/>
              <a:t>Students will write essays in which they select and defend a position on a debatable issue, analyze a text, propose research, or define a problem and suggest solutions.</a:t>
            </a:r>
          </a:p>
          <a:p>
            <a:r>
              <a:rPr lang="en-US" i="1" dirty="0" smtClean="0"/>
              <a:t>Composition Course:  </a:t>
            </a:r>
            <a:r>
              <a:rPr lang="en-US" dirty="0" smtClean="0"/>
              <a:t>Students will write a 5 to 7 page argumentative essay in which they select and defend a position on a debatable issue, support their position with evidence from their readings, and address counterarguments.</a:t>
            </a:r>
            <a:endParaRPr lang="en-US" i="1" dirty="0"/>
          </a:p>
        </p:txBody>
      </p:sp>
      <p:pic>
        <p:nvPicPr>
          <p:cNvPr id="5122" name="Picture 2" descr="C:\Users\jadigranes\AppData\Local\Microsoft\Windows\Temporary Internet Files\Content.IE5\OQNO27V1\MC90023163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7600" y="5427663"/>
            <a:ext cx="2012577" cy="143033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562600" y="5791200"/>
            <a:ext cx="3962400" cy="830997"/>
          </a:xfrm>
          <a:prstGeom prst="rect">
            <a:avLst/>
          </a:prstGeom>
        </p:spPr>
        <p:txBody>
          <a:bodyPr wrap="square">
            <a:spAutoFit/>
          </a:bodyPr>
          <a:lstStyle/>
          <a:p>
            <a:r>
              <a:rPr lang="en-US" sz="1600" dirty="0"/>
              <a:t>Allen, M. J.  (2006).  </a:t>
            </a:r>
            <a:r>
              <a:rPr lang="en-US" sz="1600" i="1" dirty="0"/>
              <a:t>Assessing </a:t>
            </a:r>
            <a:r>
              <a:rPr lang="en-US" sz="1600" i="1" dirty="0" smtClean="0"/>
              <a:t>general education programs</a:t>
            </a:r>
            <a:r>
              <a:rPr lang="en-US" sz="1600" i="1" dirty="0"/>
              <a:t>. </a:t>
            </a:r>
            <a:r>
              <a:rPr lang="en-US" sz="1600" dirty="0"/>
              <a:t>San Francisco, CA:  Jossey-Bass, A Wiley Imprint.</a:t>
            </a:r>
          </a:p>
        </p:txBody>
      </p:sp>
      <p:pic>
        <p:nvPicPr>
          <p:cNvPr id="11266" name="Picture 2" descr="http://www.okcu.edu/identity/images/email-icons/OKCU-sta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611385"/>
            <a:ext cx="952500" cy="1190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46858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a:solidFill>
            <a:srgbClr val="004B87"/>
          </a:solidFill>
        </p:spPr>
        <p:txBody>
          <a:bodyPr/>
          <a:lstStyle/>
          <a:p>
            <a:r>
              <a:rPr lang="en-US" dirty="0" smtClean="0">
                <a:solidFill>
                  <a:schemeClr val="bg1"/>
                </a:solidFill>
              </a:rPr>
              <a:t>Presentation Outline</a:t>
            </a:r>
            <a:endParaRPr lang="en-US" dirty="0">
              <a:solidFill>
                <a:schemeClr val="bg1"/>
              </a:solidFill>
            </a:endParaRPr>
          </a:p>
        </p:txBody>
      </p:sp>
      <p:sp>
        <p:nvSpPr>
          <p:cNvPr id="3" name="Content Placeholder 2"/>
          <p:cNvSpPr>
            <a:spLocks noGrp="1"/>
          </p:cNvSpPr>
          <p:nvPr>
            <p:ph idx="1"/>
          </p:nvPr>
        </p:nvSpPr>
        <p:spPr>
          <a:xfrm>
            <a:off x="685800" y="1752600"/>
            <a:ext cx="8229600" cy="4525963"/>
          </a:xfrm>
        </p:spPr>
        <p:txBody>
          <a:bodyPr>
            <a:normAutofit fontScale="85000" lnSpcReduction="20000"/>
          </a:bodyPr>
          <a:lstStyle/>
          <a:p>
            <a:r>
              <a:rPr lang="en-US" dirty="0" smtClean="0"/>
              <a:t>Definition of Assessment</a:t>
            </a:r>
          </a:p>
          <a:p>
            <a:r>
              <a:rPr lang="en-US" dirty="0" smtClean="0"/>
              <a:t>Why Do We Assess?</a:t>
            </a:r>
          </a:p>
          <a:p>
            <a:r>
              <a:rPr lang="en-US" dirty="0" smtClean="0"/>
              <a:t>Reader Review Process</a:t>
            </a:r>
          </a:p>
          <a:p>
            <a:r>
              <a:rPr lang="en-US" dirty="0" smtClean="0"/>
              <a:t>HLC Statement on Student Learning, Assessment, and Accreditation – Fundamental Questions</a:t>
            </a:r>
          </a:p>
          <a:p>
            <a:pPr lvl="1"/>
            <a:r>
              <a:rPr lang="en-US" dirty="0" smtClean="0"/>
              <a:t>Student Learning Outcomes</a:t>
            </a:r>
          </a:p>
          <a:p>
            <a:pPr lvl="1"/>
            <a:r>
              <a:rPr lang="en-US" dirty="0" smtClean="0"/>
              <a:t>Evidence of Learning</a:t>
            </a:r>
          </a:p>
          <a:p>
            <a:pPr lvl="1"/>
            <a:r>
              <a:rPr lang="en-US" dirty="0" smtClean="0"/>
              <a:t>Analysis and Use</a:t>
            </a:r>
          </a:p>
          <a:p>
            <a:pPr lvl="1"/>
            <a:r>
              <a:rPr lang="en-US" dirty="0" smtClean="0"/>
              <a:t>Shared Responsibility</a:t>
            </a:r>
          </a:p>
          <a:p>
            <a:pPr lvl="1"/>
            <a:r>
              <a:rPr lang="en-US" dirty="0" smtClean="0"/>
              <a:t>Evaluation and Planning</a:t>
            </a:r>
          </a:p>
          <a:p>
            <a:pPr lvl="1"/>
            <a:r>
              <a:rPr lang="en-US" dirty="0" smtClean="0"/>
              <a:t>Informing Stakeholders</a:t>
            </a:r>
          </a:p>
          <a:p>
            <a:pPr lvl="1"/>
            <a:endParaRPr lang="en-US" dirty="0" smtClean="0"/>
          </a:p>
          <a:p>
            <a:pPr lvl="1"/>
            <a:endParaRPr lang="en-US" dirty="0" smtClean="0"/>
          </a:p>
          <a:p>
            <a:pPr lvl="1"/>
            <a:endParaRPr lang="en-US" dirty="0" smtClean="0"/>
          </a:p>
          <a:p>
            <a:pPr lvl="1"/>
            <a:endParaRPr lang="en-US" dirty="0" smtClean="0"/>
          </a:p>
          <a:p>
            <a:endParaRPr lang="en-US" dirty="0" smtClean="0"/>
          </a:p>
          <a:p>
            <a:endParaRPr lang="en-US" dirty="0"/>
          </a:p>
        </p:txBody>
      </p:sp>
      <p:pic>
        <p:nvPicPr>
          <p:cNvPr id="7170"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5486400"/>
            <a:ext cx="952500" cy="1190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87552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lstStyle/>
          <a:p>
            <a:r>
              <a:rPr lang="en-US" dirty="0" smtClean="0">
                <a:solidFill>
                  <a:schemeClr val="bg1"/>
                </a:solidFill>
              </a:rPr>
              <a:t>Direct and Indirect Assessment</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t>Direct assessment involves an analysis of products or behaviors that demonstrate the extent of students’ mastery of learning outcomes.</a:t>
            </a:r>
          </a:p>
          <a:p>
            <a:r>
              <a:rPr lang="en-US" dirty="0" smtClean="0"/>
              <a:t>Indirect assessment involves people’s opinions, and these opinions can richly supplement what is learned in direct assessment studies.</a:t>
            </a:r>
            <a:endParaRPr lang="en-US" dirty="0"/>
          </a:p>
        </p:txBody>
      </p:sp>
      <p:sp>
        <p:nvSpPr>
          <p:cNvPr id="4" name="Rectangle 3"/>
          <p:cNvSpPr/>
          <p:nvPr/>
        </p:nvSpPr>
        <p:spPr>
          <a:xfrm>
            <a:off x="5029200" y="6027003"/>
            <a:ext cx="3944938" cy="830997"/>
          </a:xfrm>
          <a:prstGeom prst="rect">
            <a:avLst/>
          </a:prstGeom>
        </p:spPr>
        <p:txBody>
          <a:bodyPr wrap="square">
            <a:spAutoFit/>
          </a:bodyPr>
          <a:lstStyle/>
          <a:p>
            <a:r>
              <a:rPr lang="en-US" sz="1600" dirty="0" smtClean="0"/>
              <a:t>Allen, M. J.  (2006</a:t>
            </a:r>
            <a:r>
              <a:rPr lang="en-US" sz="1600" i="1" dirty="0" smtClean="0"/>
              <a:t>).  Assessing general </a:t>
            </a:r>
            <a:r>
              <a:rPr lang="en-US" sz="1600" i="1" dirty="0"/>
              <a:t>e</a:t>
            </a:r>
            <a:r>
              <a:rPr lang="en-US" sz="1600" i="1" dirty="0" smtClean="0"/>
              <a:t>ducation </a:t>
            </a:r>
            <a:r>
              <a:rPr lang="en-US" sz="1600" i="1" dirty="0"/>
              <a:t>p</a:t>
            </a:r>
            <a:r>
              <a:rPr lang="en-US" sz="1600" i="1" dirty="0" smtClean="0"/>
              <a:t>rograms</a:t>
            </a:r>
            <a:r>
              <a:rPr lang="en-US" sz="1600" dirty="0" smtClean="0"/>
              <a:t>.  San Francisco, CA:  Jossey-Bass, A Wiley Imprint.</a:t>
            </a:r>
            <a:endParaRPr lang="en-US" sz="1600" dirty="0"/>
          </a:p>
        </p:txBody>
      </p:sp>
      <p:pic>
        <p:nvPicPr>
          <p:cNvPr id="6146" name="Picture 2" descr="C:\Users\jadigranes\AppData\Local\Microsoft\Windows\Temporary Internet Files\Content.IE5\G6TMO7H6\MP900400619[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7600" y="2819400"/>
            <a:ext cx="1506538" cy="1506538"/>
          </a:xfrm>
          <a:prstGeom prst="rect">
            <a:avLst/>
          </a:prstGeom>
          <a:noFill/>
          <a:extLst>
            <a:ext uri="{909E8E84-426E-40DD-AFC4-6F175D3DCCD1}">
              <a14:hiddenFill xmlns:a14="http://schemas.microsoft.com/office/drawing/2010/main">
                <a:solidFill>
                  <a:srgbClr val="FFFFFF"/>
                </a:solidFill>
              </a14:hiddenFill>
            </a:ext>
          </a:extLst>
        </p:spPr>
      </p:pic>
      <p:pic>
        <p:nvPicPr>
          <p:cNvPr id="12290" name="Picture 2" descr="http://www.okcu.edu/identity/images/email-icons/OKCU-sta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500" y="5634718"/>
            <a:ext cx="952500" cy="1190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10198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lstStyle/>
          <a:p>
            <a:r>
              <a:rPr lang="en-US" dirty="0" smtClean="0">
                <a:solidFill>
                  <a:schemeClr val="bg1"/>
                </a:solidFill>
              </a:rPr>
              <a:t>Direct Assessment Examples</a:t>
            </a:r>
            <a:endParaRPr lang="en-US" dirty="0">
              <a:solidFill>
                <a:schemeClr val="bg1"/>
              </a:solidFill>
            </a:endParaRPr>
          </a:p>
        </p:txBody>
      </p:sp>
      <p:sp>
        <p:nvSpPr>
          <p:cNvPr id="3" name="Content Placeholder 2"/>
          <p:cNvSpPr>
            <a:spLocks noGrp="1"/>
          </p:cNvSpPr>
          <p:nvPr>
            <p:ph idx="1"/>
          </p:nvPr>
        </p:nvSpPr>
        <p:spPr>
          <a:xfrm>
            <a:off x="457200" y="1981200"/>
            <a:ext cx="8229600" cy="3505200"/>
          </a:xfrm>
        </p:spPr>
        <p:txBody>
          <a:bodyPr/>
          <a:lstStyle/>
          <a:p>
            <a:r>
              <a:rPr lang="en-US" sz="4000" dirty="0" smtClean="0"/>
              <a:t>Standardized tests</a:t>
            </a:r>
          </a:p>
          <a:p>
            <a:r>
              <a:rPr lang="en-US" sz="4000" dirty="0" smtClean="0"/>
              <a:t>Locally developed tests</a:t>
            </a:r>
          </a:p>
          <a:p>
            <a:r>
              <a:rPr lang="en-US" sz="4000" dirty="0" smtClean="0"/>
              <a:t>Embedded assignments and activities</a:t>
            </a:r>
          </a:p>
          <a:p>
            <a:r>
              <a:rPr lang="en-US" sz="4000" dirty="0" smtClean="0"/>
              <a:t>Portfolios</a:t>
            </a:r>
          </a:p>
          <a:p>
            <a:pPr marL="0" indent="0">
              <a:buNone/>
            </a:pPr>
            <a:endParaRPr lang="en-US" dirty="0"/>
          </a:p>
          <a:p>
            <a:pPr marL="0" indent="0">
              <a:buNone/>
            </a:pPr>
            <a:endParaRPr lang="en-US" dirty="0"/>
          </a:p>
        </p:txBody>
      </p:sp>
      <p:sp>
        <p:nvSpPr>
          <p:cNvPr id="4" name="Rectangle 3"/>
          <p:cNvSpPr/>
          <p:nvPr/>
        </p:nvSpPr>
        <p:spPr>
          <a:xfrm>
            <a:off x="5257800" y="5867400"/>
            <a:ext cx="3733800" cy="830997"/>
          </a:xfrm>
          <a:prstGeom prst="rect">
            <a:avLst/>
          </a:prstGeom>
        </p:spPr>
        <p:txBody>
          <a:bodyPr wrap="square">
            <a:spAutoFit/>
          </a:bodyPr>
          <a:lstStyle/>
          <a:p>
            <a:r>
              <a:rPr lang="en-US" sz="1600" dirty="0" smtClean="0"/>
              <a:t>Allen, M. J.  (2006).  </a:t>
            </a:r>
            <a:r>
              <a:rPr lang="en-US" sz="1600" i="1" dirty="0" smtClean="0"/>
              <a:t>Assessing general </a:t>
            </a:r>
            <a:r>
              <a:rPr lang="en-US" sz="1600" i="1" dirty="0"/>
              <a:t>e</a:t>
            </a:r>
            <a:r>
              <a:rPr lang="en-US" sz="1600" i="1" dirty="0" smtClean="0"/>
              <a:t>ducation </a:t>
            </a:r>
            <a:r>
              <a:rPr lang="en-US" sz="1600" i="1" dirty="0"/>
              <a:t>p</a:t>
            </a:r>
            <a:r>
              <a:rPr lang="en-US" sz="1600" i="1" dirty="0" smtClean="0"/>
              <a:t>rograms</a:t>
            </a:r>
            <a:r>
              <a:rPr lang="en-US" sz="1600" dirty="0" smtClean="0"/>
              <a:t>.  San Francisco, CA:  Jossey-Bass, A Wiley Imprint.</a:t>
            </a:r>
            <a:endParaRPr lang="en-US" sz="1600" dirty="0"/>
          </a:p>
        </p:txBody>
      </p:sp>
      <p:pic>
        <p:nvPicPr>
          <p:cNvPr id="7170" name="Picture 2" descr="C:\Users\jadigranes\AppData\Local\Microsoft\Windows\Temporary Internet Files\Content.IE5\OQNO27V1\MC91021761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5200" y="4287180"/>
            <a:ext cx="2330196" cy="1995718"/>
          </a:xfrm>
          <a:prstGeom prst="rect">
            <a:avLst/>
          </a:prstGeom>
          <a:noFill/>
          <a:extLst>
            <a:ext uri="{909E8E84-426E-40DD-AFC4-6F175D3DCCD1}">
              <a14:hiddenFill xmlns:a14="http://schemas.microsoft.com/office/drawing/2010/main">
                <a:solidFill>
                  <a:srgbClr val="FFFFFF"/>
                </a:solidFill>
              </a14:hiddenFill>
            </a:ext>
          </a:extLst>
        </p:spPr>
      </p:pic>
      <p:pic>
        <p:nvPicPr>
          <p:cNvPr id="14338" name="Picture 2" descr="http://www.okcu.edu/identity/images/email-icons/OKCU-sta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5486001"/>
            <a:ext cx="952500" cy="1190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07199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lstStyle/>
          <a:p>
            <a:r>
              <a:rPr lang="en-US" dirty="0" smtClean="0">
                <a:solidFill>
                  <a:schemeClr val="bg1"/>
                </a:solidFill>
              </a:rPr>
              <a:t>More Direct Assessment Examples</a:t>
            </a:r>
            <a:endParaRPr lang="en-US" dirty="0">
              <a:solidFill>
                <a:schemeClr val="bg1"/>
              </a:solidFill>
            </a:endParaRPr>
          </a:p>
        </p:txBody>
      </p:sp>
      <p:sp>
        <p:nvSpPr>
          <p:cNvPr id="3" name="Content Placeholder 2"/>
          <p:cNvSpPr>
            <a:spLocks noGrp="1"/>
          </p:cNvSpPr>
          <p:nvPr>
            <p:ph idx="1"/>
          </p:nvPr>
        </p:nvSpPr>
        <p:spPr>
          <a:xfrm>
            <a:off x="304800" y="1981200"/>
            <a:ext cx="8229600" cy="4525963"/>
          </a:xfrm>
        </p:spPr>
        <p:txBody>
          <a:bodyPr/>
          <a:lstStyle/>
          <a:p>
            <a:r>
              <a:rPr lang="en-US" dirty="0" smtClean="0"/>
              <a:t>Final Projects – such as senior thesis, undergraduate research project, senior art show or music recital</a:t>
            </a:r>
          </a:p>
          <a:p>
            <a:r>
              <a:rPr lang="en-US" dirty="0" smtClean="0"/>
              <a:t>Capstone Experiences – such as student teaching, internship, cooperative educational experience</a:t>
            </a:r>
          </a:p>
          <a:p>
            <a:pPr marL="0" indent="0">
              <a:buNone/>
            </a:pPr>
            <a:endParaRPr lang="en-US" dirty="0"/>
          </a:p>
        </p:txBody>
      </p:sp>
      <p:sp>
        <p:nvSpPr>
          <p:cNvPr id="4" name="TextBox 3"/>
          <p:cNvSpPr txBox="1"/>
          <p:nvPr/>
        </p:nvSpPr>
        <p:spPr>
          <a:xfrm>
            <a:off x="4724400" y="5867400"/>
            <a:ext cx="4343400" cy="830997"/>
          </a:xfrm>
          <a:prstGeom prst="rect">
            <a:avLst/>
          </a:prstGeom>
          <a:noFill/>
        </p:spPr>
        <p:txBody>
          <a:bodyPr wrap="square" rtlCol="0">
            <a:spAutoFit/>
          </a:bodyPr>
          <a:lstStyle/>
          <a:p>
            <a:r>
              <a:rPr lang="en-US" sz="1600" dirty="0" smtClean="0"/>
              <a:t>Middaugh, M.F. (2010).  </a:t>
            </a:r>
            <a:r>
              <a:rPr lang="en-US" sz="1600" i="1" dirty="0" smtClean="0"/>
              <a:t>Planning and assessment in higher education.  </a:t>
            </a:r>
            <a:r>
              <a:rPr lang="en-US" sz="1600" dirty="0" smtClean="0"/>
              <a:t>San Francisco, CA:  Jossey-Bass A Wiley Imprint.</a:t>
            </a:r>
            <a:endParaRPr lang="en-US" sz="1600" dirty="0"/>
          </a:p>
        </p:txBody>
      </p:sp>
      <p:pic>
        <p:nvPicPr>
          <p:cNvPr id="4101" name="Picture 5" descr="C:\Users\jadigranes\AppData\Local\Microsoft\Windows\Temporary Internet Files\Content.IE5\43O4HTV6\MC90025259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1129750"/>
            <a:ext cx="1668170" cy="1480491"/>
          </a:xfrm>
          <a:prstGeom prst="rect">
            <a:avLst/>
          </a:prstGeom>
          <a:noFill/>
          <a:extLst>
            <a:ext uri="{909E8E84-426E-40DD-AFC4-6F175D3DCCD1}">
              <a14:hiddenFill xmlns:a14="http://schemas.microsoft.com/office/drawing/2010/main">
                <a:solidFill>
                  <a:srgbClr val="FFFFFF"/>
                </a:solidFill>
              </a14:hiddenFill>
            </a:ext>
          </a:extLst>
        </p:spPr>
      </p:pic>
      <p:pic>
        <p:nvPicPr>
          <p:cNvPr id="15362" name="Picture 2" descr="http://www.okcu.edu/identity/images/email-icons/OKCU-sta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5507772"/>
            <a:ext cx="952500" cy="1190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2849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lstStyle/>
          <a:p>
            <a:r>
              <a:rPr lang="en-US" dirty="0" smtClean="0">
                <a:solidFill>
                  <a:schemeClr val="bg1"/>
                </a:solidFill>
              </a:rPr>
              <a:t>Indirect Assessment Examples</a:t>
            </a:r>
            <a:endParaRPr lang="en-US" dirty="0">
              <a:solidFill>
                <a:schemeClr val="bg1"/>
              </a:solidFill>
            </a:endParaRPr>
          </a:p>
        </p:txBody>
      </p:sp>
      <p:sp>
        <p:nvSpPr>
          <p:cNvPr id="3" name="Content Placeholder 2"/>
          <p:cNvSpPr>
            <a:spLocks noGrp="1"/>
          </p:cNvSpPr>
          <p:nvPr>
            <p:ph idx="1"/>
          </p:nvPr>
        </p:nvSpPr>
        <p:spPr>
          <a:xfrm>
            <a:off x="457200" y="2020034"/>
            <a:ext cx="8229600" cy="4525963"/>
          </a:xfrm>
        </p:spPr>
        <p:txBody>
          <a:bodyPr>
            <a:normAutofit/>
          </a:bodyPr>
          <a:lstStyle/>
          <a:p>
            <a:r>
              <a:rPr lang="en-US" sz="4000" dirty="0" smtClean="0"/>
              <a:t>Surveys</a:t>
            </a:r>
          </a:p>
          <a:p>
            <a:r>
              <a:rPr lang="en-US" sz="4000" dirty="0" smtClean="0"/>
              <a:t>Interviews</a:t>
            </a:r>
          </a:p>
          <a:p>
            <a:r>
              <a:rPr lang="en-US" sz="4000" dirty="0" smtClean="0"/>
              <a:t>Focus Groups</a:t>
            </a:r>
            <a:endParaRPr lang="en-US" sz="4000" dirty="0"/>
          </a:p>
        </p:txBody>
      </p:sp>
      <p:pic>
        <p:nvPicPr>
          <p:cNvPr id="12290" name="Picture 2" descr="C:\Users\jadigranes\AppData\Local\Microsoft\Windows\Temporary Internet Files\Content.IE5\X9J4YUV6\MC90005470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0" y="2133600"/>
            <a:ext cx="2441394" cy="242011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181600" y="5715000"/>
            <a:ext cx="3505200" cy="830997"/>
          </a:xfrm>
          <a:prstGeom prst="rect">
            <a:avLst/>
          </a:prstGeom>
        </p:spPr>
        <p:txBody>
          <a:bodyPr wrap="square">
            <a:spAutoFit/>
          </a:bodyPr>
          <a:lstStyle/>
          <a:p>
            <a:r>
              <a:rPr lang="en-US" sz="1600" dirty="0"/>
              <a:t>Allen, M. J.  (2006).  </a:t>
            </a:r>
            <a:r>
              <a:rPr lang="en-US" sz="1600" i="1" dirty="0"/>
              <a:t>Assessing </a:t>
            </a:r>
            <a:r>
              <a:rPr lang="en-US" sz="1600" i="1" dirty="0" smtClean="0"/>
              <a:t>general education programs</a:t>
            </a:r>
            <a:r>
              <a:rPr lang="en-US" sz="1600" i="1" dirty="0"/>
              <a:t>. </a:t>
            </a:r>
            <a:r>
              <a:rPr lang="en-US" sz="1600" dirty="0"/>
              <a:t>San Francisco, CA:  Jossey-Bass, A Wiley Imprint.</a:t>
            </a:r>
          </a:p>
        </p:txBody>
      </p:sp>
      <p:pic>
        <p:nvPicPr>
          <p:cNvPr id="16386" name="Picture 2" descr="http://www.okcu.edu/identity/images/email-icons/OKCU-sta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5486400"/>
            <a:ext cx="952500" cy="1190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57382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lstStyle/>
          <a:p>
            <a:r>
              <a:rPr lang="en-US" dirty="0" smtClean="0">
                <a:solidFill>
                  <a:schemeClr val="bg1"/>
                </a:solidFill>
              </a:rPr>
              <a:t>HLC Fundamental Questions</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r>
              <a:rPr lang="en-US" dirty="0" smtClean="0"/>
              <a:t>In what ways do you analyze and use evidence of student learning?</a:t>
            </a:r>
          </a:p>
          <a:p>
            <a:pPr lvl="1"/>
            <a:r>
              <a:rPr lang="en-US" dirty="0" smtClean="0"/>
              <a:t>Use multiple measures of direct and indirect assessment. (Grades are typically not adequate measures.)</a:t>
            </a:r>
          </a:p>
          <a:p>
            <a:pPr lvl="1"/>
            <a:r>
              <a:rPr lang="en-US" dirty="0" smtClean="0"/>
              <a:t>Do you utilize evidence for reflecting upon program outcomes?</a:t>
            </a:r>
          </a:p>
          <a:p>
            <a:pPr lvl="1"/>
            <a:r>
              <a:rPr lang="en-US" dirty="0" smtClean="0"/>
              <a:t>Do you utilize evidence for indication of student learning?</a:t>
            </a:r>
          </a:p>
          <a:p>
            <a:pPr lvl="1"/>
            <a:r>
              <a:rPr lang="en-US" dirty="0" smtClean="0"/>
              <a:t>Do you utilize evidence for planning and change?</a:t>
            </a:r>
          </a:p>
          <a:p>
            <a:pPr lvl="1"/>
            <a:endParaRPr lang="en-US" dirty="0" smtClean="0"/>
          </a:p>
          <a:p>
            <a:endParaRPr lang="en-US" dirty="0" smtClean="0"/>
          </a:p>
          <a:p>
            <a:endParaRPr lang="en-US" dirty="0"/>
          </a:p>
        </p:txBody>
      </p:sp>
      <p:pic>
        <p:nvPicPr>
          <p:cNvPr id="17410"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57" y="5562600"/>
            <a:ext cx="952500" cy="1190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78079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lstStyle/>
          <a:p>
            <a:r>
              <a:rPr lang="en-US" dirty="0" smtClean="0">
                <a:solidFill>
                  <a:schemeClr val="bg1"/>
                </a:solidFill>
              </a:rPr>
              <a:t>HLC Fundamental Questions</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r>
              <a:rPr lang="en-US" dirty="0" smtClean="0"/>
              <a:t>How do you ensure shared responsibility for student learning and for assessment of student learning?</a:t>
            </a:r>
          </a:p>
          <a:p>
            <a:pPr lvl="1"/>
            <a:r>
              <a:rPr lang="en-US" dirty="0" smtClean="0"/>
              <a:t>How many faculty members are involved?</a:t>
            </a:r>
          </a:p>
          <a:p>
            <a:pPr lvl="1"/>
            <a:r>
              <a:rPr lang="en-US" dirty="0" smtClean="0"/>
              <a:t>How many courses are assessed?</a:t>
            </a:r>
          </a:p>
          <a:p>
            <a:pPr lvl="1"/>
            <a:r>
              <a:rPr lang="en-US" dirty="0" smtClean="0"/>
              <a:t>How many students are assessed?</a:t>
            </a:r>
          </a:p>
          <a:p>
            <a:pPr lvl="1"/>
            <a:r>
              <a:rPr lang="en-US" dirty="0" smtClean="0"/>
              <a:t>How often are learning outcomes assessed?</a:t>
            </a:r>
          </a:p>
          <a:p>
            <a:pPr lvl="1"/>
            <a:r>
              <a:rPr lang="en-US" dirty="0" smtClean="0"/>
              <a:t>Are external stakeholders involved in assessment, such as in service learning or internships?</a:t>
            </a:r>
          </a:p>
          <a:p>
            <a:endParaRPr lang="en-US" dirty="0"/>
          </a:p>
        </p:txBody>
      </p:sp>
      <p:pic>
        <p:nvPicPr>
          <p:cNvPr id="18434"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0" y="5410200"/>
            <a:ext cx="952500" cy="1190625"/>
          </a:xfrm>
          <a:prstGeom prst="rect">
            <a:avLst/>
          </a:prstGeom>
          <a:noFill/>
          <a:extLst>
            <a:ext uri="{909E8E84-426E-40DD-AFC4-6F175D3DCCD1}">
              <a14:hiddenFill xmlns:a14="http://schemas.microsoft.com/office/drawing/2010/main">
                <a:solidFill>
                  <a:srgbClr val="FFFFFF"/>
                </a:solidFill>
              </a14:hiddenFill>
            </a:ext>
          </a:extLst>
        </p:spPr>
      </p:pic>
      <p:pic>
        <p:nvPicPr>
          <p:cNvPr id="18435" name="Picture 3" descr="C:\Users\jadigranes\AppData\Local\Microsoft\Windows\Temporary Internet Files\Content.IE5\4VX9VMJV\MC900434727[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2971800"/>
            <a:ext cx="1828514" cy="18285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30277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lstStyle/>
          <a:p>
            <a:r>
              <a:rPr lang="en-US" dirty="0" smtClean="0">
                <a:solidFill>
                  <a:schemeClr val="bg1"/>
                </a:solidFill>
              </a:rPr>
              <a:t>HLC Fundamental Questions</a:t>
            </a:r>
            <a:endParaRPr lang="en-US" dirty="0">
              <a:solidFill>
                <a:schemeClr val="bg1"/>
              </a:solidFill>
            </a:endParaRPr>
          </a:p>
        </p:txBody>
      </p:sp>
      <p:sp>
        <p:nvSpPr>
          <p:cNvPr id="3" name="Content Placeholder 2"/>
          <p:cNvSpPr>
            <a:spLocks noGrp="1"/>
          </p:cNvSpPr>
          <p:nvPr>
            <p:ph idx="1"/>
          </p:nvPr>
        </p:nvSpPr>
        <p:spPr>
          <a:xfrm>
            <a:off x="457200" y="1676400"/>
            <a:ext cx="8229600" cy="4525963"/>
          </a:xfrm>
        </p:spPr>
        <p:txBody>
          <a:bodyPr/>
          <a:lstStyle/>
          <a:p>
            <a:r>
              <a:rPr lang="en-US" dirty="0" smtClean="0"/>
              <a:t>How do you evaluate and improve the effectiveness of your efforts to assess and improve student learning?</a:t>
            </a:r>
          </a:p>
          <a:p>
            <a:pPr lvl="1"/>
            <a:r>
              <a:rPr lang="en-US" dirty="0" smtClean="0"/>
              <a:t>What is the plan for improvement, if needed?</a:t>
            </a:r>
          </a:p>
          <a:p>
            <a:pPr lvl="1"/>
            <a:r>
              <a:rPr lang="en-US" dirty="0" smtClean="0"/>
              <a:t>How does the plan for improvement link to strategic planning or budget requests?</a:t>
            </a:r>
          </a:p>
          <a:p>
            <a:pPr lvl="1"/>
            <a:r>
              <a:rPr lang="en-US" dirty="0" smtClean="0"/>
              <a:t>How do you know that last year’s plans worked? </a:t>
            </a:r>
          </a:p>
          <a:p>
            <a:pPr lvl="1"/>
            <a:r>
              <a:rPr lang="en-US" dirty="0" smtClean="0"/>
              <a:t>How did Readers’ recommendations impact or improve effectiveness?</a:t>
            </a:r>
          </a:p>
          <a:p>
            <a:endParaRPr lang="en-US" dirty="0"/>
          </a:p>
        </p:txBody>
      </p:sp>
      <p:pic>
        <p:nvPicPr>
          <p:cNvPr id="19458"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5486400"/>
            <a:ext cx="952500" cy="1190625"/>
          </a:xfrm>
          <a:prstGeom prst="rect">
            <a:avLst/>
          </a:prstGeom>
          <a:noFill/>
          <a:extLst>
            <a:ext uri="{909E8E84-426E-40DD-AFC4-6F175D3DCCD1}">
              <a14:hiddenFill xmlns:a14="http://schemas.microsoft.com/office/drawing/2010/main">
                <a:solidFill>
                  <a:srgbClr val="FFFFFF"/>
                </a:solidFill>
              </a14:hiddenFill>
            </a:ext>
          </a:extLst>
        </p:spPr>
      </p:pic>
      <p:pic>
        <p:nvPicPr>
          <p:cNvPr id="19459" name="Picture 3" descr="C:\Users\jadigranes\AppData\Local\Microsoft\Windows\Temporary Internet Files\Content.IE5\875DJ9EP\MM900395715[1].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848600" y="3581400"/>
            <a:ext cx="1043441" cy="11094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01331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lstStyle/>
          <a:p>
            <a:r>
              <a:rPr lang="en-US" dirty="0" smtClean="0">
                <a:solidFill>
                  <a:schemeClr val="bg1"/>
                </a:solidFill>
              </a:rPr>
              <a:t>HLC Fundamental Questions</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t>In what ways do you inform the public and other stakeholders about what students are learning---and how well?</a:t>
            </a:r>
          </a:p>
          <a:p>
            <a:pPr lvl="1"/>
            <a:r>
              <a:rPr lang="en-US" dirty="0" smtClean="0"/>
              <a:t>How are students informed of assessment results?</a:t>
            </a:r>
          </a:p>
          <a:p>
            <a:pPr lvl="1"/>
            <a:r>
              <a:rPr lang="en-US" dirty="0" smtClean="0"/>
              <a:t>How are internal stakeholders informed of assessment results?</a:t>
            </a:r>
          </a:p>
          <a:p>
            <a:pPr lvl="1"/>
            <a:r>
              <a:rPr lang="en-US" dirty="0" smtClean="0"/>
              <a:t>How are external stakeholders informed of assessment results?</a:t>
            </a:r>
          </a:p>
        </p:txBody>
      </p:sp>
      <p:pic>
        <p:nvPicPr>
          <p:cNvPr id="20482"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410200"/>
            <a:ext cx="952500" cy="1190625"/>
          </a:xfrm>
          <a:prstGeom prst="rect">
            <a:avLst/>
          </a:prstGeom>
          <a:noFill/>
          <a:extLst>
            <a:ext uri="{909E8E84-426E-40DD-AFC4-6F175D3DCCD1}">
              <a14:hiddenFill xmlns:a14="http://schemas.microsoft.com/office/drawing/2010/main">
                <a:solidFill>
                  <a:srgbClr val="FFFFFF"/>
                </a:solidFill>
              </a14:hiddenFill>
            </a:ext>
          </a:extLst>
        </p:spPr>
      </p:pic>
      <p:pic>
        <p:nvPicPr>
          <p:cNvPr id="20483" name="Picture 3" descr="C:\Program Files (x86)\Microsoft Office\MEDIA\CAGCAT10\j0300520.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391399" y="5246860"/>
            <a:ext cx="1690007" cy="14534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63319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lstStyle/>
          <a:p>
            <a:r>
              <a:rPr lang="en-US" dirty="0" smtClean="0">
                <a:solidFill>
                  <a:schemeClr val="bg1"/>
                </a:solidFill>
              </a:rPr>
              <a:t>Questions?</a:t>
            </a:r>
            <a:endParaRPr lang="en-US" dirty="0">
              <a:solidFill>
                <a:schemeClr val="bg1"/>
              </a:solidFill>
            </a:endParaRPr>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p:txBody>
      </p:sp>
      <p:pic>
        <p:nvPicPr>
          <p:cNvPr id="2052" name="Picture 4"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157" y="5410200"/>
            <a:ext cx="952500" cy="11906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667000" y="5716189"/>
            <a:ext cx="4114800" cy="1015663"/>
          </a:xfrm>
          <a:prstGeom prst="rect">
            <a:avLst/>
          </a:prstGeom>
          <a:noFill/>
        </p:spPr>
        <p:txBody>
          <a:bodyPr wrap="square" rtlCol="0">
            <a:spAutoFit/>
          </a:bodyPr>
          <a:lstStyle/>
          <a:p>
            <a:r>
              <a:rPr lang="en-US" sz="6000" b="1" dirty="0" smtClean="0">
                <a:solidFill>
                  <a:schemeClr val="bg1"/>
                </a:solidFill>
                <a:effectLst>
                  <a:outerShdw blurRad="38100" dist="38100" dir="2700000" algn="tl">
                    <a:srgbClr val="000000">
                      <a:alpha val="43137"/>
                    </a:srgbClr>
                  </a:outerShdw>
                </a:effectLst>
              </a:rPr>
              <a:t>Thank You!</a:t>
            </a:r>
            <a:endParaRPr lang="en-US" sz="6000" b="1" dirty="0">
              <a:solidFill>
                <a:schemeClr val="bg1"/>
              </a:solidFill>
              <a:effectLst>
                <a:outerShdw blurRad="38100" dist="38100" dir="2700000" algn="tl">
                  <a:srgbClr val="000000">
                    <a:alpha val="43137"/>
                  </a:srgbClr>
                </a:outerShdw>
              </a:effectLst>
            </a:endParaRPr>
          </a:p>
        </p:txBody>
      </p:sp>
      <p:pic>
        <p:nvPicPr>
          <p:cNvPr id="1026" name="Picture 2" descr="C:\Users\jadigranes\AppData\Local\Microsoft\Windows\Temporary Internet Files\Content.IE5\DHMOJ8UA\1425663956-outline[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19400" y="1638300"/>
            <a:ext cx="3771900" cy="3771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4769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lstStyle/>
          <a:p>
            <a:r>
              <a:rPr lang="en-US" dirty="0" smtClean="0">
                <a:solidFill>
                  <a:schemeClr val="bg1"/>
                </a:solidFill>
              </a:rPr>
              <a:t>Assessment of Student Learning</a:t>
            </a:r>
            <a:endParaRPr lang="en-US" dirty="0">
              <a:solidFill>
                <a:schemeClr val="bg1"/>
              </a:solidFill>
            </a:endParaRPr>
          </a:p>
        </p:txBody>
      </p:sp>
      <p:sp>
        <p:nvSpPr>
          <p:cNvPr id="3" name="Content Placeholder 2"/>
          <p:cNvSpPr>
            <a:spLocks noGrp="1"/>
          </p:cNvSpPr>
          <p:nvPr>
            <p:ph idx="1"/>
          </p:nvPr>
        </p:nvSpPr>
        <p:spPr>
          <a:xfrm>
            <a:off x="1447800" y="1479150"/>
            <a:ext cx="6248400" cy="4525963"/>
          </a:xfrm>
        </p:spPr>
        <p:txBody>
          <a:bodyPr/>
          <a:lstStyle/>
          <a:p>
            <a:pPr marL="0" indent="0" algn="ctr">
              <a:buNone/>
            </a:pPr>
            <a:endParaRPr lang="en-US" dirty="0" smtClean="0"/>
          </a:p>
          <a:p>
            <a:pPr marL="0" indent="0" algn="ctr">
              <a:buNone/>
            </a:pPr>
            <a:r>
              <a:rPr lang="en-US" dirty="0" smtClean="0"/>
              <a:t>The systematic collection of information about student learning, using the time, knowledge, expertise, and resources available, in order to inform decisions about how to improve learning.</a:t>
            </a:r>
            <a:endParaRPr lang="en-US" dirty="0"/>
          </a:p>
        </p:txBody>
      </p:sp>
      <p:sp>
        <p:nvSpPr>
          <p:cNvPr id="4" name="TextBox 3"/>
          <p:cNvSpPr txBox="1"/>
          <p:nvPr/>
        </p:nvSpPr>
        <p:spPr>
          <a:xfrm>
            <a:off x="3810000" y="5791200"/>
            <a:ext cx="5181600" cy="830997"/>
          </a:xfrm>
          <a:prstGeom prst="rect">
            <a:avLst/>
          </a:prstGeom>
          <a:noFill/>
        </p:spPr>
        <p:txBody>
          <a:bodyPr wrap="square" rtlCol="0">
            <a:spAutoFit/>
          </a:bodyPr>
          <a:lstStyle/>
          <a:p>
            <a:r>
              <a:rPr lang="en-US" sz="1600" dirty="0" smtClean="0"/>
              <a:t>Walvoord, B. E. (2004). </a:t>
            </a:r>
            <a:r>
              <a:rPr lang="en-US" sz="1600" i="1" u="sng" dirty="0" smtClean="0"/>
              <a:t> </a:t>
            </a:r>
            <a:r>
              <a:rPr lang="en-US" sz="1600" i="1" dirty="0" smtClean="0"/>
              <a:t>Assessment clear and simple A practical </a:t>
            </a:r>
            <a:r>
              <a:rPr lang="en-US" sz="1600" i="1" dirty="0"/>
              <a:t>g</a:t>
            </a:r>
            <a:r>
              <a:rPr lang="en-US" sz="1600" i="1" dirty="0" smtClean="0"/>
              <a:t>uide for institutions, departments, and general </a:t>
            </a:r>
            <a:r>
              <a:rPr lang="en-US" sz="1600" i="1" dirty="0"/>
              <a:t>e</a:t>
            </a:r>
            <a:r>
              <a:rPr lang="en-US" sz="1600" i="1" dirty="0" smtClean="0"/>
              <a:t>ducation</a:t>
            </a:r>
            <a:r>
              <a:rPr lang="en-US" sz="1600" dirty="0" smtClean="0"/>
              <a:t>.  San Francisco, CA:  Jossey-Bass.  A Wiley Imprint.</a:t>
            </a:r>
            <a:endParaRPr lang="en-US" sz="1600" dirty="0"/>
          </a:p>
        </p:txBody>
      </p:sp>
      <p:pic>
        <p:nvPicPr>
          <p:cNvPr id="8194"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409801"/>
            <a:ext cx="952500" cy="1190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27555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solidFill>
            <a:srgbClr val="004B87"/>
          </a:solidFill>
        </p:spPr>
        <p:txBody>
          <a:bodyPr/>
          <a:lstStyle/>
          <a:p>
            <a:pPr eaLnBrk="1" hangingPunct="1"/>
            <a:r>
              <a:rPr lang="en-US" altLang="en-US" sz="4800" dirty="0" smtClean="0">
                <a:solidFill>
                  <a:schemeClr val="bg1"/>
                </a:solidFill>
              </a:rPr>
              <a:t>W</a:t>
            </a:r>
            <a:r>
              <a:rPr lang="en-US" altLang="en-US" dirty="0" smtClean="0">
                <a:solidFill>
                  <a:schemeClr val="bg1"/>
                </a:solidFill>
              </a:rPr>
              <a:t>hy </a:t>
            </a:r>
            <a:r>
              <a:rPr lang="en-US" altLang="en-US" sz="4800" dirty="0" smtClean="0">
                <a:solidFill>
                  <a:schemeClr val="bg1"/>
                </a:solidFill>
              </a:rPr>
              <a:t>D</a:t>
            </a:r>
            <a:r>
              <a:rPr lang="en-US" altLang="en-US" dirty="0" smtClean="0">
                <a:solidFill>
                  <a:schemeClr val="bg1"/>
                </a:solidFill>
              </a:rPr>
              <a:t>o </a:t>
            </a:r>
            <a:r>
              <a:rPr lang="en-US" altLang="en-US" sz="4800" dirty="0" smtClean="0">
                <a:solidFill>
                  <a:schemeClr val="bg1"/>
                </a:solidFill>
              </a:rPr>
              <a:t>W</a:t>
            </a:r>
            <a:r>
              <a:rPr lang="en-US" altLang="en-US" dirty="0" smtClean="0">
                <a:solidFill>
                  <a:schemeClr val="bg1"/>
                </a:solidFill>
              </a:rPr>
              <a:t>e </a:t>
            </a:r>
            <a:r>
              <a:rPr lang="en-US" altLang="en-US" sz="4800" dirty="0" smtClean="0">
                <a:solidFill>
                  <a:schemeClr val="bg1"/>
                </a:solidFill>
              </a:rPr>
              <a:t>A</a:t>
            </a:r>
            <a:r>
              <a:rPr lang="en-US" altLang="en-US" dirty="0" smtClean="0">
                <a:solidFill>
                  <a:schemeClr val="bg1"/>
                </a:solidFill>
              </a:rPr>
              <a:t>ssess?</a:t>
            </a:r>
          </a:p>
        </p:txBody>
      </p:sp>
      <p:sp>
        <p:nvSpPr>
          <p:cNvPr id="3075" name="Content Placeholder 2"/>
          <p:cNvSpPr>
            <a:spLocks noGrp="1"/>
          </p:cNvSpPr>
          <p:nvPr>
            <p:ph idx="1"/>
          </p:nvPr>
        </p:nvSpPr>
        <p:spPr>
          <a:xfrm>
            <a:off x="530678" y="1752600"/>
            <a:ext cx="8229600" cy="4525963"/>
          </a:xfrm>
        </p:spPr>
        <p:txBody>
          <a:bodyPr/>
          <a:lstStyle/>
          <a:p>
            <a:pPr eaLnBrk="1" hangingPunct="1"/>
            <a:r>
              <a:rPr lang="en-US" altLang="en-US" dirty="0" smtClean="0"/>
              <a:t>To clearly see opportunities for improvement</a:t>
            </a:r>
          </a:p>
          <a:p>
            <a:pPr lvl="1" eaLnBrk="1" hangingPunct="1"/>
            <a:r>
              <a:rPr lang="en-US" altLang="en-US" dirty="0" smtClean="0"/>
              <a:t>Student learning</a:t>
            </a:r>
          </a:p>
          <a:p>
            <a:pPr lvl="1" eaLnBrk="1" hangingPunct="1"/>
            <a:r>
              <a:rPr lang="en-US" altLang="en-US" dirty="0" smtClean="0"/>
              <a:t>University</a:t>
            </a:r>
          </a:p>
          <a:p>
            <a:pPr eaLnBrk="1" hangingPunct="1"/>
            <a:r>
              <a:rPr lang="en-US" altLang="en-US" dirty="0" smtClean="0"/>
              <a:t>To measure progress</a:t>
            </a:r>
          </a:p>
          <a:p>
            <a:pPr eaLnBrk="1" hangingPunct="1"/>
            <a:r>
              <a:rPr lang="en-US" altLang="en-US" dirty="0" smtClean="0"/>
              <a:t>To be reflective practitioners</a:t>
            </a:r>
          </a:p>
          <a:p>
            <a:pPr eaLnBrk="1" hangingPunct="1"/>
            <a:r>
              <a:rPr lang="en-US" altLang="en-US" dirty="0" smtClean="0"/>
              <a:t>To be accountable</a:t>
            </a:r>
          </a:p>
        </p:txBody>
      </p:sp>
      <p:pic>
        <p:nvPicPr>
          <p:cNvPr id="3076" name="Picture 3" descr="IMG_1517.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3181350"/>
            <a:ext cx="2895600"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3124200" y="5617026"/>
            <a:ext cx="5791200" cy="1200329"/>
          </a:xfrm>
          <a:prstGeom prst="rect">
            <a:avLst/>
          </a:prstGeom>
          <a:noFill/>
        </p:spPr>
        <p:txBody>
          <a:bodyPr wrap="square" rtlCol="0">
            <a:spAutoFit/>
          </a:bodyPr>
          <a:lstStyle/>
          <a:p>
            <a:r>
              <a:rPr lang="en-US" dirty="0" smtClean="0"/>
              <a:t>Slide from the 2012 Assessment Reader Training PowerPoint</a:t>
            </a:r>
          </a:p>
          <a:p>
            <a:r>
              <a:rPr lang="en-US" dirty="0" smtClean="0"/>
              <a:t>Dr. Kent Buchanan</a:t>
            </a:r>
          </a:p>
          <a:p>
            <a:r>
              <a:rPr lang="en-US" dirty="0" smtClean="0"/>
              <a:t>Mr. Michael Jackson</a:t>
            </a:r>
          </a:p>
          <a:p>
            <a:endParaRPr lang="en-US" dirty="0"/>
          </a:p>
        </p:txBody>
      </p:sp>
      <p:pic>
        <p:nvPicPr>
          <p:cNvPr id="4098" name="Picture 2" descr="http://www.okcu.edu/identity/images/email-icons/OKCU-sta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28" y="5498733"/>
            <a:ext cx="952500" cy="1190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77657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533400" y="304800"/>
            <a:ext cx="8229600" cy="1143000"/>
          </a:xfrm>
          <a:solidFill>
            <a:srgbClr val="004B87"/>
          </a:solidFill>
        </p:spPr>
        <p:txBody>
          <a:bodyPr/>
          <a:lstStyle/>
          <a:p>
            <a:pPr eaLnBrk="1" hangingPunct="1"/>
            <a:r>
              <a:rPr lang="en-US" altLang="en-US" sz="4800" dirty="0" smtClean="0">
                <a:solidFill>
                  <a:schemeClr val="bg1"/>
                </a:solidFill>
              </a:rPr>
              <a:t>The Process -- Before</a:t>
            </a:r>
            <a:endParaRPr lang="en-US" altLang="en-US" dirty="0" smtClean="0">
              <a:solidFill>
                <a:schemeClr val="bg1"/>
              </a:solidFill>
            </a:endParaRPr>
          </a:p>
        </p:txBody>
      </p:sp>
      <p:sp>
        <p:nvSpPr>
          <p:cNvPr id="8195" name="Content Placeholder 2"/>
          <p:cNvSpPr>
            <a:spLocks noGrp="1"/>
          </p:cNvSpPr>
          <p:nvPr>
            <p:ph idx="1"/>
          </p:nvPr>
        </p:nvSpPr>
        <p:spPr>
          <a:xfrm>
            <a:off x="533400" y="1828800"/>
            <a:ext cx="8229600" cy="4191000"/>
          </a:xfrm>
        </p:spPr>
        <p:txBody>
          <a:bodyPr>
            <a:normAutofit/>
          </a:bodyPr>
          <a:lstStyle/>
          <a:p>
            <a:r>
              <a:rPr lang="en-US" altLang="en-US" dirty="0"/>
              <a:t>T</a:t>
            </a:r>
            <a:r>
              <a:rPr lang="en-US" altLang="en-US" dirty="0" smtClean="0"/>
              <a:t>wo (02) readers will be assigned to work as a team.</a:t>
            </a:r>
          </a:p>
          <a:p>
            <a:r>
              <a:rPr lang="en-US" altLang="en-US" dirty="0" smtClean="0"/>
              <a:t>Each team reviews approximately six (06) reports (depending upon number of reader volunteers).</a:t>
            </a:r>
          </a:p>
          <a:p>
            <a:r>
              <a:rPr lang="en-US" altLang="en-US" dirty="0" smtClean="0"/>
              <a:t>Teams will only review reports that are not from their program area.</a:t>
            </a:r>
          </a:p>
          <a:p>
            <a:endParaRPr lang="en-US" altLang="en-US" dirty="0" smtClean="0"/>
          </a:p>
        </p:txBody>
      </p:sp>
      <p:pic>
        <p:nvPicPr>
          <p:cNvPr id="5122"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5562600"/>
            <a:ext cx="952500" cy="119062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jadigranes\AppData\Local\Microsoft\Windows\Temporary Internet Files\Content.IE5\3HA1S2IZ\A-Team_logo[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5369433"/>
            <a:ext cx="1828800" cy="1383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15428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500" fill="hold"/>
                                        <p:tgtEl>
                                          <p:spTgt spid="81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19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19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anim calcmode="lin" valueType="num">
                                      <p:cBhvr>
                                        <p:cTn id="14" dur="500" fill="hold"/>
                                        <p:tgtEl>
                                          <p:spTgt spid="819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19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19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195">
                                            <p:txEl>
                                              <p:pRg st="2" end="2"/>
                                            </p:txEl>
                                          </p:spTgt>
                                        </p:tgtEl>
                                        <p:attrNameLst>
                                          <p:attrName>style.visibility</p:attrName>
                                        </p:attrNameLst>
                                      </p:cBhvr>
                                      <p:to>
                                        <p:strVal val="visible"/>
                                      </p:to>
                                    </p:set>
                                    <p:anim calcmode="lin" valueType="num">
                                      <p:cBhvr>
                                        <p:cTn id="21" dur="500" fill="hold"/>
                                        <p:tgtEl>
                                          <p:spTgt spid="819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19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533400" y="304800"/>
            <a:ext cx="8229600" cy="1143000"/>
          </a:xfrm>
          <a:solidFill>
            <a:srgbClr val="004B87"/>
          </a:solidFill>
        </p:spPr>
        <p:txBody>
          <a:bodyPr/>
          <a:lstStyle/>
          <a:p>
            <a:pPr eaLnBrk="1" hangingPunct="1"/>
            <a:r>
              <a:rPr lang="en-US" altLang="en-US" sz="4800" dirty="0" smtClean="0">
                <a:solidFill>
                  <a:schemeClr val="bg1"/>
                </a:solidFill>
              </a:rPr>
              <a:t>The Process - During</a:t>
            </a:r>
            <a:endParaRPr lang="en-US" altLang="en-US" dirty="0" smtClean="0">
              <a:solidFill>
                <a:schemeClr val="bg1"/>
              </a:solidFill>
            </a:endParaRPr>
          </a:p>
        </p:txBody>
      </p:sp>
      <p:sp>
        <p:nvSpPr>
          <p:cNvPr id="8195" name="Content Placeholder 2"/>
          <p:cNvSpPr>
            <a:spLocks noGrp="1"/>
          </p:cNvSpPr>
          <p:nvPr>
            <p:ph idx="1"/>
          </p:nvPr>
        </p:nvSpPr>
        <p:spPr>
          <a:xfrm>
            <a:off x="533400" y="1828800"/>
            <a:ext cx="8229600" cy="4648200"/>
          </a:xfrm>
        </p:spPr>
        <p:txBody>
          <a:bodyPr>
            <a:normAutofit/>
          </a:bodyPr>
          <a:lstStyle/>
          <a:p>
            <a:r>
              <a:rPr lang="en-US" altLang="en-US" sz="2400" dirty="0"/>
              <a:t>Each reader first works independently to review each report.  PDF versions of the Qualtrics-based </a:t>
            </a:r>
            <a:r>
              <a:rPr lang="en-US" altLang="en-US" sz="2400" dirty="0" smtClean="0"/>
              <a:t>assessment reports </a:t>
            </a:r>
            <a:r>
              <a:rPr lang="en-US" altLang="en-US" sz="2400" dirty="0"/>
              <a:t>will be e-mailed to you</a:t>
            </a:r>
            <a:r>
              <a:rPr lang="en-US" altLang="en-US" sz="2400" dirty="0" smtClean="0"/>
              <a:t>.</a:t>
            </a:r>
          </a:p>
          <a:p>
            <a:r>
              <a:rPr lang="en-US" altLang="en-US" sz="2400" dirty="0" smtClean="0"/>
              <a:t>Previous readers suggested that each program’s reader review for the prior report year also be provided.  There is a question that states “If the program was reviewed by a reader team the previous year, please include a response to readers’ comments from that review.” Did an academic program being reviewed make appropriate responses?  PDF versions will be e-mailed to you also.</a:t>
            </a:r>
            <a:endParaRPr lang="en-US" altLang="en-US" sz="2400" dirty="0"/>
          </a:p>
        </p:txBody>
      </p:sp>
      <p:pic>
        <p:nvPicPr>
          <p:cNvPr id="5122"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199" y="5800722"/>
            <a:ext cx="762001" cy="952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6474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500" fill="hold"/>
                                        <p:tgtEl>
                                          <p:spTgt spid="81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19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195">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 calcmode="lin" valueType="num">
                                      <p:cBhvr>
                                        <p:cTn id="12" dur="500" fill="hold"/>
                                        <p:tgtEl>
                                          <p:spTgt spid="8195">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8195">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8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533400" y="304800"/>
            <a:ext cx="8229600" cy="1143000"/>
          </a:xfrm>
          <a:solidFill>
            <a:srgbClr val="004B87"/>
          </a:solidFill>
        </p:spPr>
        <p:txBody>
          <a:bodyPr/>
          <a:lstStyle/>
          <a:p>
            <a:pPr eaLnBrk="1" hangingPunct="1"/>
            <a:r>
              <a:rPr lang="en-US" altLang="en-US" sz="4800" dirty="0" smtClean="0">
                <a:solidFill>
                  <a:schemeClr val="bg1"/>
                </a:solidFill>
              </a:rPr>
              <a:t>The Process - During</a:t>
            </a:r>
            <a:endParaRPr lang="en-US" altLang="en-US" dirty="0" smtClean="0">
              <a:solidFill>
                <a:schemeClr val="bg1"/>
              </a:solidFill>
            </a:endParaRPr>
          </a:p>
        </p:txBody>
      </p:sp>
      <p:sp>
        <p:nvSpPr>
          <p:cNvPr id="8195" name="Content Placeholder 2"/>
          <p:cNvSpPr>
            <a:spLocks noGrp="1"/>
          </p:cNvSpPr>
          <p:nvPr>
            <p:ph idx="1"/>
          </p:nvPr>
        </p:nvSpPr>
        <p:spPr>
          <a:xfrm>
            <a:off x="533400" y="1828800"/>
            <a:ext cx="8229600" cy="4648200"/>
          </a:xfrm>
        </p:spPr>
        <p:txBody>
          <a:bodyPr>
            <a:normAutofit/>
          </a:bodyPr>
          <a:lstStyle/>
          <a:p>
            <a:r>
              <a:rPr lang="en-US" altLang="en-US" sz="2400" dirty="0" smtClean="0"/>
              <a:t>Readers meet (in person or electronically) to develop consensus feedback reports to be submitted on the Qualtrics-based form.</a:t>
            </a:r>
            <a:r>
              <a:rPr lang="en-US" sz="2400" dirty="0" smtClean="0"/>
              <a:t> </a:t>
            </a:r>
            <a:r>
              <a:rPr lang="en-US" sz="2400" dirty="0" smtClean="0">
                <a:hlinkClick r:id="rId3"/>
              </a:rPr>
              <a:t>http</a:t>
            </a:r>
            <a:r>
              <a:rPr lang="en-US" sz="2400" dirty="0">
                <a:hlinkClick r:id="rId3"/>
              </a:rPr>
              <a:t>://okcu.qualtrics.com/jfe/form/SV_2iekczdEPGeeTnT</a:t>
            </a:r>
            <a:endParaRPr lang="en-US" sz="2400" u="sng" dirty="0"/>
          </a:p>
          <a:p>
            <a:r>
              <a:rPr lang="en-US" sz="2400" dirty="0" smtClean="0"/>
              <a:t>A preview of the Qualtrics-based form may be accessed at </a:t>
            </a:r>
            <a:r>
              <a:rPr lang="en-US" sz="2400" dirty="0">
                <a:hlinkClick r:id="rId4"/>
              </a:rPr>
              <a:t>https://az1.qualtrics.com/jfe/preview/SV_2iekczdEPGeeTnT?Q_CHL=preview</a:t>
            </a:r>
            <a:r>
              <a:rPr lang="en-US" sz="2400" dirty="0"/>
              <a:t> </a:t>
            </a:r>
            <a:r>
              <a:rPr lang="en-US" altLang="en-US" sz="2400" dirty="0" smtClean="0"/>
              <a:t>All </a:t>
            </a:r>
            <a:r>
              <a:rPr lang="en-US" altLang="en-US" sz="2400" dirty="0" smtClean="0"/>
              <a:t>consensus reports should be completed by and submitted on Qualtrics by Friday, </a:t>
            </a:r>
            <a:r>
              <a:rPr lang="en-US" altLang="en-US" sz="2400" smtClean="0"/>
              <a:t>November </a:t>
            </a:r>
            <a:r>
              <a:rPr lang="en-US" altLang="en-US" sz="2400" smtClean="0"/>
              <a:t>10, </a:t>
            </a:r>
            <a:r>
              <a:rPr lang="en-US" altLang="en-US" sz="2400" dirty="0" smtClean="0"/>
              <a:t>2017.</a:t>
            </a:r>
          </a:p>
        </p:txBody>
      </p:sp>
      <p:pic>
        <p:nvPicPr>
          <p:cNvPr id="5122" name="Picture 2" descr="http://www.okcu.edu/identity/images/email-icons/OKCU-star.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199" y="5800722"/>
            <a:ext cx="762001" cy="952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3770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500" fill="hold"/>
                                        <p:tgtEl>
                                          <p:spTgt spid="81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19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195">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 calcmode="lin" valueType="num">
                                      <p:cBhvr>
                                        <p:cTn id="12" dur="500" fill="hold"/>
                                        <p:tgtEl>
                                          <p:spTgt spid="8195">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8195">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8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533400" y="304800"/>
            <a:ext cx="8229600" cy="1143000"/>
          </a:xfrm>
          <a:solidFill>
            <a:srgbClr val="004B87"/>
          </a:solidFill>
        </p:spPr>
        <p:txBody>
          <a:bodyPr/>
          <a:lstStyle/>
          <a:p>
            <a:pPr eaLnBrk="1" hangingPunct="1"/>
            <a:r>
              <a:rPr lang="en-US" altLang="en-US" sz="4800" dirty="0" smtClean="0">
                <a:solidFill>
                  <a:schemeClr val="bg1"/>
                </a:solidFill>
              </a:rPr>
              <a:t>The Process - During</a:t>
            </a:r>
            <a:endParaRPr lang="en-US" altLang="en-US" dirty="0" smtClean="0">
              <a:solidFill>
                <a:schemeClr val="bg1"/>
              </a:solidFill>
            </a:endParaRPr>
          </a:p>
        </p:txBody>
      </p:sp>
      <p:sp>
        <p:nvSpPr>
          <p:cNvPr id="8195" name="Content Placeholder 2"/>
          <p:cNvSpPr>
            <a:spLocks noGrp="1"/>
          </p:cNvSpPr>
          <p:nvPr>
            <p:ph idx="1"/>
          </p:nvPr>
        </p:nvSpPr>
        <p:spPr>
          <a:xfrm>
            <a:off x="533400" y="1828800"/>
            <a:ext cx="8229600" cy="4648200"/>
          </a:xfrm>
        </p:spPr>
        <p:txBody>
          <a:bodyPr>
            <a:normAutofit/>
          </a:bodyPr>
          <a:lstStyle/>
          <a:p>
            <a:r>
              <a:rPr lang="en-US" altLang="en-US" dirty="0" smtClean="0"/>
              <a:t>Question:  Describe the success of your 2015-2016 graduates.  Answer “yes” or “no” based upon the following criteria:</a:t>
            </a:r>
          </a:p>
          <a:p>
            <a:pPr lvl="1"/>
            <a:r>
              <a:rPr lang="en-US" altLang="en-US" dirty="0" smtClean="0"/>
              <a:t>Did the program have that information?</a:t>
            </a:r>
          </a:p>
          <a:p>
            <a:pPr lvl="1"/>
            <a:r>
              <a:rPr lang="en-US" altLang="en-US" dirty="0" smtClean="0"/>
              <a:t>How comprehensive was the information?  Did the information describe the majority of the program graduates?</a:t>
            </a:r>
          </a:p>
        </p:txBody>
      </p:sp>
      <p:pic>
        <p:nvPicPr>
          <p:cNvPr id="5122"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199" y="5800722"/>
            <a:ext cx="762001" cy="952501"/>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C:\Users\jadigranes\AppData\Local\Microsoft\Windows\Temporary Internet Files\Content.IE5\ONTTWOXE\Cap2[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10400" y="4953000"/>
            <a:ext cx="1406652" cy="15250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9592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500" fill="hold"/>
                                        <p:tgtEl>
                                          <p:spTgt spid="81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19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195">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 calcmode="lin" valueType="num">
                                      <p:cBhvr>
                                        <p:cTn id="12" dur="500" fill="hold"/>
                                        <p:tgtEl>
                                          <p:spTgt spid="8195">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8195">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8195">
                                            <p:txEl>
                                              <p:pRg st="1" end="1"/>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 calcmode="lin" valueType="num">
                                      <p:cBhvr>
                                        <p:cTn id="17" dur="500" fill="hold"/>
                                        <p:tgtEl>
                                          <p:spTgt spid="8195">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8195">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8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533400" y="304800"/>
            <a:ext cx="8229600" cy="1143000"/>
          </a:xfrm>
          <a:solidFill>
            <a:srgbClr val="004B87"/>
          </a:solidFill>
        </p:spPr>
        <p:txBody>
          <a:bodyPr/>
          <a:lstStyle/>
          <a:p>
            <a:pPr eaLnBrk="1" hangingPunct="1"/>
            <a:r>
              <a:rPr lang="en-US" altLang="en-US" sz="4800" dirty="0" smtClean="0">
                <a:solidFill>
                  <a:schemeClr val="bg1"/>
                </a:solidFill>
              </a:rPr>
              <a:t>The Process - During</a:t>
            </a:r>
            <a:endParaRPr lang="en-US" altLang="en-US" dirty="0" smtClean="0">
              <a:solidFill>
                <a:schemeClr val="bg1"/>
              </a:solidFill>
            </a:endParaRPr>
          </a:p>
        </p:txBody>
      </p:sp>
      <p:sp>
        <p:nvSpPr>
          <p:cNvPr id="8195" name="Content Placeholder 2"/>
          <p:cNvSpPr>
            <a:spLocks noGrp="1"/>
          </p:cNvSpPr>
          <p:nvPr>
            <p:ph idx="1"/>
          </p:nvPr>
        </p:nvSpPr>
        <p:spPr>
          <a:xfrm>
            <a:off x="533400" y="1828800"/>
            <a:ext cx="8229600" cy="4648200"/>
          </a:xfrm>
        </p:spPr>
        <p:txBody>
          <a:bodyPr>
            <a:normAutofit/>
          </a:bodyPr>
          <a:lstStyle/>
          <a:p>
            <a:r>
              <a:rPr lang="en-US" altLang="en-US" dirty="0" smtClean="0"/>
              <a:t>Question: Provide examples of student research or creative activities.</a:t>
            </a:r>
          </a:p>
          <a:p>
            <a:pPr marL="0" indent="0">
              <a:buNone/>
            </a:pPr>
            <a:r>
              <a:rPr lang="en-US" altLang="en-US" dirty="0" smtClean="0"/>
              <a:t>This question will not be rated.  It was included to compile data for Higher Learning Commission and other reports.</a:t>
            </a:r>
          </a:p>
        </p:txBody>
      </p:sp>
      <p:pic>
        <p:nvPicPr>
          <p:cNvPr id="5122"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199" y="5800722"/>
            <a:ext cx="762001" cy="952501"/>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descr="Esausto Immagine gratis - Public Domain Pictures"/>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24600" y="4626780"/>
            <a:ext cx="2014537" cy="1988331"/>
          </a:xfrm>
          <a:prstGeom prst="rect">
            <a:avLst/>
          </a:prstGeom>
        </p:spPr>
      </p:pic>
    </p:spTree>
    <p:extLst>
      <p:ext uri="{BB962C8B-B14F-4D97-AF65-F5344CB8AC3E}">
        <p14:creationId xmlns:p14="http://schemas.microsoft.com/office/powerpoint/2010/main" val="176391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500" fill="hold"/>
                                        <p:tgtEl>
                                          <p:spTgt spid="81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19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195">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 calcmode="lin" valueType="num">
                                      <p:cBhvr>
                                        <p:cTn id="12" dur="500" fill="hold"/>
                                        <p:tgtEl>
                                          <p:spTgt spid="8195">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8195">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8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519</TotalTime>
  <Words>1768</Words>
  <Application>Microsoft Office PowerPoint</Application>
  <PresentationFormat>On-screen Show (4:3)</PresentationFormat>
  <Paragraphs>219</Paragraphs>
  <Slides>28</Slides>
  <Notes>28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Times New Roman</vt:lpstr>
      <vt:lpstr>Office Theme</vt:lpstr>
      <vt:lpstr>Training for Readers Assessment of Student Learning Academic Program Reports</vt:lpstr>
      <vt:lpstr>Presentation Outline</vt:lpstr>
      <vt:lpstr>Assessment of Student Learning</vt:lpstr>
      <vt:lpstr>Why Do We Assess?</vt:lpstr>
      <vt:lpstr>The Process -- Before</vt:lpstr>
      <vt:lpstr>The Process - During</vt:lpstr>
      <vt:lpstr>The Process - During</vt:lpstr>
      <vt:lpstr>The Process - During</vt:lpstr>
      <vt:lpstr>The Process - During</vt:lpstr>
      <vt:lpstr>The Process - During</vt:lpstr>
      <vt:lpstr>The Process - During</vt:lpstr>
      <vt:lpstr>The Process - During</vt:lpstr>
      <vt:lpstr>The Process - During</vt:lpstr>
      <vt:lpstr>The Process - During</vt:lpstr>
      <vt:lpstr>The Process - After</vt:lpstr>
      <vt:lpstr>HLC Statement on Student Learning, Assessment, and Accreditation</vt:lpstr>
      <vt:lpstr>HLC Fundamental Questions</vt:lpstr>
      <vt:lpstr>HLC Fundamental Questions</vt:lpstr>
      <vt:lpstr>Examples of Goal Levels</vt:lpstr>
      <vt:lpstr>Direct and Indirect Assessment</vt:lpstr>
      <vt:lpstr>Direct Assessment Examples</vt:lpstr>
      <vt:lpstr>More Direct Assessment Examples</vt:lpstr>
      <vt:lpstr>Indirect Assessment Examples</vt:lpstr>
      <vt:lpstr>HLC Fundamental Questions</vt:lpstr>
      <vt:lpstr>HLC Fundamental Questions</vt:lpstr>
      <vt:lpstr>HLC Fundamental Questions</vt:lpstr>
      <vt:lpstr>HLC Fundamental Questions</vt:lpstr>
      <vt:lpstr>Questions?</vt:lpstr>
    </vt:vector>
  </TitlesOfParts>
  <Company>Oklahoma City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for Readers Assessment of Student Learning Reports</dc:title>
  <dc:creator>Digranes, Jo Lynn A</dc:creator>
  <cp:lastModifiedBy>Digranes, Jo Lynn A</cp:lastModifiedBy>
  <cp:revision>56</cp:revision>
  <cp:lastPrinted>2013-09-17T16:02:39Z</cp:lastPrinted>
  <dcterms:created xsi:type="dcterms:W3CDTF">2013-08-20T19:13:02Z</dcterms:created>
  <dcterms:modified xsi:type="dcterms:W3CDTF">2017-09-26T21:24:41Z</dcterms:modified>
</cp:coreProperties>
</file>